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85" r:id="rId4"/>
  </p:sldMasterIdLst>
  <p:notesMasterIdLst>
    <p:notesMasterId r:id="rId23"/>
  </p:notesMasterIdLst>
  <p:handoutMasterIdLst>
    <p:handoutMasterId r:id="rId24"/>
  </p:handoutMasterIdLst>
  <p:sldIdLst>
    <p:sldId id="275" r:id="rId5"/>
    <p:sldId id="359" r:id="rId6"/>
    <p:sldId id="336" r:id="rId7"/>
    <p:sldId id="308" r:id="rId8"/>
    <p:sldId id="358" r:id="rId9"/>
    <p:sldId id="350" r:id="rId10"/>
    <p:sldId id="335" r:id="rId11"/>
    <p:sldId id="330" r:id="rId12"/>
    <p:sldId id="354" r:id="rId13"/>
    <p:sldId id="351" r:id="rId14"/>
    <p:sldId id="357" r:id="rId15"/>
    <p:sldId id="355" r:id="rId16"/>
    <p:sldId id="332" r:id="rId17"/>
    <p:sldId id="356" r:id="rId18"/>
    <p:sldId id="360" r:id="rId19"/>
    <p:sldId id="352" r:id="rId20"/>
    <p:sldId id="339" r:id="rId21"/>
    <p:sldId id="361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FFFF"/>
    <a:srgbClr val="0066FF"/>
    <a:srgbClr val="3366FF"/>
    <a:srgbClr val="6666FF"/>
    <a:srgbClr val="99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4"/>
    <p:restoredTop sz="94775"/>
  </p:normalViewPr>
  <p:slideViewPr>
    <p:cSldViewPr snapToGrid="0">
      <p:cViewPr varScale="1">
        <p:scale>
          <a:sx n="137" d="100"/>
          <a:sy n="137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CBA3A9-F112-4833-AA67-49414C405CD2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D0629BC-4E31-4771-A269-DECB63C74A39}">
      <dgm:prSet/>
      <dgm:spPr/>
      <dgm:t>
        <a:bodyPr/>
        <a:lstStyle/>
        <a:p>
          <a:r>
            <a:rPr lang="en-US"/>
            <a:t>Dedicated time on Tuesdays and Thursdays</a:t>
          </a:r>
        </a:p>
      </dgm:t>
    </dgm:pt>
    <dgm:pt modelId="{6AF1CEE1-C099-4C8D-BE87-61BCD8302507}" type="parTrans" cxnId="{1075B0A0-D6D9-49DF-8310-B2140714B2D5}">
      <dgm:prSet/>
      <dgm:spPr/>
      <dgm:t>
        <a:bodyPr/>
        <a:lstStyle/>
        <a:p>
          <a:endParaRPr lang="en-US"/>
        </a:p>
      </dgm:t>
    </dgm:pt>
    <dgm:pt modelId="{9F9673CE-B27C-4826-A31B-699BB84E655C}" type="sibTrans" cxnId="{1075B0A0-D6D9-49DF-8310-B2140714B2D5}">
      <dgm:prSet/>
      <dgm:spPr/>
      <dgm:t>
        <a:bodyPr/>
        <a:lstStyle/>
        <a:p>
          <a:endParaRPr lang="en-US"/>
        </a:p>
      </dgm:t>
    </dgm:pt>
    <dgm:pt modelId="{3AEB86B3-ACBC-45CC-90D3-A3CC7D4B3ACF}">
      <dgm:prSet/>
      <dgm:spPr/>
      <dgm:t>
        <a:bodyPr/>
        <a:lstStyle/>
        <a:p>
          <a:r>
            <a:rPr lang="en-US"/>
            <a:t>8:30 – 9:25am</a:t>
          </a:r>
        </a:p>
      </dgm:t>
    </dgm:pt>
    <dgm:pt modelId="{FB85A761-8CBB-42F7-B48A-16F25D23D665}" type="parTrans" cxnId="{9D22657C-653F-44E4-A9A2-24FBCF3D6324}">
      <dgm:prSet/>
      <dgm:spPr/>
      <dgm:t>
        <a:bodyPr/>
        <a:lstStyle/>
        <a:p>
          <a:endParaRPr lang="en-US"/>
        </a:p>
      </dgm:t>
    </dgm:pt>
    <dgm:pt modelId="{2A1CA4BD-E311-4A8B-AA7A-FB50793E5306}" type="sibTrans" cxnId="{9D22657C-653F-44E4-A9A2-24FBCF3D6324}">
      <dgm:prSet/>
      <dgm:spPr/>
      <dgm:t>
        <a:bodyPr/>
        <a:lstStyle/>
        <a:p>
          <a:endParaRPr lang="en-US"/>
        </a:p>
      </dgm:t>
    </dgm:pt>
    <dgm:pt modelId="{6C510D2F-E782-4C9C-91E3-4D6C91653F6A}">
      <dgm:prSet/>
      <dgm:spPr/>
      <dgm:t>
        <a:bodyPr/>
        <a:lstStyle/>
        <a:p>
          <a:r>
            <a:rPr lang="en-US"/>
            <a:t>Develop personal skills: organization, time management, communication, problem solving, etc.</a:t>
          </a:r>
        </a:p>
      </dgm:t>
    </dgm:pt>
    <dgm:pt modelId="{5B1CCF8E-7838-4D58-8397-8635CCA9B4FF}" type="parTrans" cxnId="{86604C28-7CA7-4AF5-B04D-3EE288F3A907}">
      <dgm:prSet/>
      <dgm:spPr/>
      <dgm:t>
        <a:bodyPr/>
        <a:lstStyle/>
        <a:p>
          <a:endParaRPr lang="en-US"/>
        </a:p>
      </dgm:t>
    </dgm:pt>
    <dgm:pt modelId="{DEFCE05F-47A2-4570-AF06-A4F6FBFB3427}" type="sibTrans" cxnId="{86604C28-7CA7-4AF5-B04D-3EE288F3A907}">
      <dgm:prSet/>
      <dgm:spPr/>
      <dgm:t>
        <a:bodyPr/>
        <a:lstStyle/>
        <a:p>
          <a:endParaRPr lang="en-US"/>
        </a:p>
      </dgm:t>
    </dgm:pt>
    <dgm:pt modelId="{5A8715EB-4706-4CE2-AF12-80F55AA86DD6}">
      <dgm:prSet/>
      <dgm:spPr/>
      <dgm:t>
        <a:bodyPr/>
        <a:lstStyle/>
        <a:p>
          <a:r>
            <a:rPr lang="en-US"/>
            <a:t>Choice: academic support, catch up on missed tests/quizzes, labs, group work, complete homework and assignments, personal projects, post-secondary and scholarship applications, etc.  </a:t>
          </a:r>
        </a:p>
      </dgm:t>
    </dgm:pt>
    <dgm:pt modelId="{59CE5CB3-6BF2-4543-B57C-2FA2026D0D14}" type="parTrans" cxnId="{B0E39C0A-08E6-4A7D-B391-D0D29D7C5E60}">
      <dgm:prSet/>
      <dgm:spPr/>
      <dgm:t>
        <a:bodyPr/>
        <a:lstStyle/>
        <a:p>
          <a:endParaRPr lang="en-US"/>
        </a:p>
      </dgm:t>
    </dgm:pt>
    <dgm:pt modelId="{0115557F-2F56-42C5-A53B-DB9C3C6569FF}" type="sibTrans" cxnId="{B0E39C0A-08E6-4A7D-B391-D0D29D7C5E60}">
      <dgm:prSet/>
      <dgm:spPr/>
      <dgm:t>
        <a:bodyPr/>
        <a:lstStyle/>
        <a:p>
          <a:endParaRPr lang="en-US"/>
        </a:p>
      </dgm:t>
    </dgm:pt>
    <dgm:pt modelId="{2FDBE83C-E494-0E4A-AF1F-A12955D2348C}" type="pres">
      <dgm:prSet presAssocID="{F8CBA3A9-F112-4833-AA67-49414C405CD2}" presName="matrix" presStyleCnt="0">
        <dgm:presLayoutVars>
          <dgm:chMax val="1"/>
          <dgm:dir/>
          <dgm:resizeHandles val="exact"/>
        </dgm:presLayoutVars>
      </dgm:prSet>
      <dgm:spPr/>
    </dgm:pt>
    <dgm:pt modelId="{7727520D-F895-964C-85C8-0BE2D8269BE5}" type="pres">
      <dgm:prSet presAssocID="{F8CBA3A9-F112-4833-AA67-49414C405CD2}" presName="diamond" presStyleLbl="bgShp" presStyleIdx="0" presStyleCnt="1"/>
      <dgm:spPr/>
    </dgm:pt>
    <dgm:pt modelId="{46A0CDB8-C6D0-EA47-B2D4-640A9628B39A}" type="pres">
      <dgm:prSet presAssocID="{F8CBA3A9-F112-4833-AA67-49414C405CD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684296-531B-ED40-BD0F-35E1A08D5B79}" type="pres">
      <dgm:prSet presAssocID="{F8CBA3A9-F112-4833-AA67-49414C405CD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1913C80-7999-244C-A958-AC25E7F40540}" type="pres">
      <dgm:prSet presAssocID="{F8CBA3A9-F112-4833-AA67-49414C405CD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72DF983-2046-8144-B279-81D8FFEB7BC1}" type="pres">
      <dgm:prSet presAssocID="{F8CBA3A9-F112-4833-AA67-49414C405CD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0E39C0A-08E6-4A7D-B391-D0D29D7C5E60}" srcId="{F8CBA3A9-F112-4833-AA67-49414C405CD2}" destId="{5A8715EB-4706-4CE2-AF12-80F55AA86DD6}" srcOrd="3" destOrd="0" parTransId="{59CE5CB3-6BF2-4543-B57C-2FA2026D0D14}" sibTransId="{0115557F-2F56-42C5-A53B-DB9C3C6569FF}"/>
    <dgm:cxn modelId="{4F4EB30C-70E1-3E45-BFD8-9241414F44C9}" type="presOf" srcId="{F8CBA3A9-F112-4833-AA67-49414C405CD2}" destId="{2FDBE83C-E494-0E4A-AF1F-A12955D2348C}" srcOrd="0" destOrd="0" presId="urn:microsoft.com/office/officeart/2005/8/layout/matrix3"/>
    <dgm:cxn modelId="{4F5A0119-2162-364F-ADF7-49703D96E0E7}" type="presOf" srcId="{5A8715EB-4706-4CE2-AF12-80F55AA86DD6}" destId="{E72DF983-2046-8144-B279-81D8FFEB7BC1}" srcOrd="0" destOrd="0" presId="urn:microsoft.com/office/officeart/2005/8/layout/matrix3"/>
    <dgm:cxn modelId="{86604C28-7CA7-4AF5-B04D-3EE288F3A907}" srcId="{F8CBA3A9-F112-4833-AA67-49414C405CD2}" destId="{6C510D2F-E782-4C9C-91E3-4D6C91653F6A}" srcOrd="2" destOrd="0" parTransId="{5B1CCF8E-7838-4D58-8397-8635CCA9B4FF}" sibTransId="{DEFCE05F-47A2-4570-AF06-A4F6FBFB3427}"/>
    <dgm:cxn modelId="{49E14332-1AAF-7C46-8619-7BE910A06D37}" type="presOf" srcId="{6C510D2F-E782-4C9C-91E3-4D6C91653F6A}" destId="{D1913C80-7999-244C-A958-AC25E7F40540}" srcOrd="0" destOrd="0" presId="urn:microsoft.com/office/officeart/2005/8/layout/matrix3"/>
    <dgm:cxn modelId="{9D22657C-653F-44E4-A9A2-24FBCF3D6324}" srcId="{F8CBA3A9-F112-4833-AA67-49414C405CD2}" destId="{3AEB86B3-ACBC-45CC-90D3-A3CC7D4B3ACF}" srcOrd="1" destOrd="0" parTransId="{FB85A761-8CBB-42F7-B48A-16F25D23D665}" sibTransId="{2A1CA4BD-E311-4A8B-AA7A-FB50793E5306}"/>
    <dgm:cxn modelId="{EBA9A59A-A764-574C-927D-57CA5AD44473}" type="presOf" srcId="{3AEB86B3-ACBC-45CC-90D3-A3CC7D4B3ACF}" destId="{26684296-531B-ED40-BD0F-35E1A08D5B79}" srcOrd="0" destOrd="0" presId="urn:microsoft.com/office/officeart/2005/8/layout/matrix3"/>
    <dgm:cxn modelId="{1075B0A0-D6D9-49DF-8310-B2140714B2D5}" srcId="{F8CBA3A9-F112-4833-AA67-49414C405CD2}" destId="{ED0629BC-4E31-4771-A269-DECB63C74A39}" srcOrd="0" destOrd="0" parTransId="{6AF1CEE1-C099-4C8D-BE87-61BCD8302507}" sibTransId="{9F9673CE-B27C-4826-A31B-699BB84E655C}"/>
    <dgm:cxn modelId="{AD68C0A8-0C1D-E74F-94B0-1B7879322BAA}" type="presOf" srcId="{ED0629BC-4E31-4771-A269-DECB63C74A39}" destId="{46A0CDB8-C6D0-EA47-B2D4-640A9628B39A}" srcOrd="0" destOrd="0" presId="urn:microsoft.com/office/officeart/2005/8/layout/matrix3"/>
    <dgm:cxn modelId="{61B5434D-06FC-5846-9A9A-0D012599F945}" type="presParOf" srcId="{2FDBE83C-E494-0E4A-AF1F-A12955D2348C}" destId="{7727520D-F895-964C-85C8-0BE2D8269BE5}" srcOrd="0" destOrd="0" presId="urn:microsoft.com/office/officeart/2005/8/layout/matrix3"/>
    <dgm:cxn modelId="{61C2153D-B6BF-BE49-BD5E-C5B0288F4B67}" type="presParOf" srcId="{2FDBE83C-E494-0E4A-AF1F-A12955D2348C}" destId="{46A0CDB8-C6D0-EA47-B2D4-640A9628B39A}" srcOrd="1" destOrd="0" presId="urn:microsoft.com/office/officeart/2005/8/layout/matrix3"/>
    <dgm:cxn modelId="{DE060DBF-114B-BE4D-BDF9-2E862F1B820E}" type="presParOf" srcId="{2FDBE83C-E494-0E4A-AF1F-A12955D2348C}" destId="{26684296-531B-ED40-BD0F-35E1A08D5B79}" srcOrd="2" destOrd="0" presId="urn:microsoft.com/office/officeart/2005/8/layout/matrix3"/>
    <dgm:cxn modelId="{853BB0E6-39B8-3F42-AA91-8766685E24EF}" type="presParOf" srcId="{2FDBE83C-E494-0E4A-AF1F-A12955D2348C}" destId="{D1913C80-7999-244C-A958-AC25E7F40540}" srcOrd="3" destOrd="0" presId="urn:microsoft.com/office/officeart/2005/8/layout/matrix3"/>
    <dgm:cxn modelId="{462284EE-E7C1-FB42-B2AD-7E3763CBDAB1}" type="presParOf" srcId="{2FDBE83C-E494-0E4A-AF1F-A12955D2348C}" destId="{E72DF983-2046-8144-B279-81D8FFEB7BC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7520D-F895-964C-85C8-0BE2D8269BE5}">
      <dsp:nvSpPr>
        <dsp:cNvPr id="0" name=""/>
        <dsp:cNvSpPr/>
      </dsp:nvSpPr>
      <dsp:spPr>
        <a:xfrm>
          <a:off x="0" y="101004"/>
          <a:ext cx="4435078" cy="443507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A0CDB8-C6D0-EA47-B2D4-640A9628B39A}">
      <dsp:nvSpPr>
        <dsp:cNvPr id="0" name=""/>
        <dsp:cNvSpPr/>
      </dsp:nvSpPr>
      <dsp:spPr>
        <a:xfrm>
          <a:off x="421332" y="522337"/>
          <a:ext cx="1729680" cy="1729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Dedicated time on Tuesdays and Thursdays</a:t>
          </a:r>
        </a:p>
      </dsp:txBody>
      <dsp:txXfrm>
        <a:off x="505768" y="606773"/>
        <a:ext cx="1560808" cy="1560808"/>
      </dsp:txXfrm>
    </dsp:sp>
    <dsp:sp modelId="{26684296-531B-ED40-BD0F-35E1A08D5B79}">
      <dsp:nvSpPr>
        <dsp:cNvPr id="0" name=""/>
        <dsp:cNvSpPr/>
      </dsp:nvSpPr>
      <dsp:spPr>
        <a:xfrm>
          <a:off x="2284065" y="522337"/>
          <a:ext cx="1729680" cy="1729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8:30 – 9:25am</a:t>
          </a:r>
        </a:p>
      </dsp:txBody>
      <dsp:txXfrm>
        <a:off x="2368501" y="606773"/>
        <a:ext cx="1560808" cy="1560808"/>
      </dsp:txXfrm>
    </dsp:sp>
    <dsp:sp modelId="{D1913C80-7999-244C-A958-AC25E7F40540}">
      <dsp:nvSpPr>
        <dsp:cNvPr id="0" name=""/>
        <dsp:cNvSpPr/>
      </dsp:nvSpPr>
      <dsp:spPr>
        <a:xfrm>
          <a:off x="421332" y="2385070"/>
          <a:ext cx="1729680" cy="1729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Develop personal skills: organization, time management, communication, problem solving, etc.</a:t>
          </a:r>
        </a:p>
      </dsp:txBody>
      <dsp:txXfrm>
        <a:off x="505768" y="2469506"/>
        <a:ext cx="1560808" cy="1560808"/>
      </dsp:txXfrm>
    </dsp:sp>
    <dsp:sp modelId="{E72DF983-2046-8144-B279-81D8FFEB7BC1}">
      <dsp:nvSpPr>
        <dsp:cNvPr id="0" name=""/>
        <dsp:cNvSpPr/>
      </dsp:nvSpPr>
      <dsp:spPr>
        <a:xfrm>
          <a:off x="2284065" y="2385070"/>
          <a:ext cx="1729680" cy="1729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Choice: academic support, catch up on missed tests/quizzes, labs, group work, complete homework and assignments, personal projects, post-secondary and scholarship applications, etc.  </a:t>
          </a:r>
        </a:p>
      </dsp:txBody>
      <dsp:txXfrm>
        <a:off x="2368501" y="2469506"/>
        <a:ext cx="1560808" cy="1560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1A0256B-0809-485F-AF98-6D0381EBEBF4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314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6EF7ECB-A933-434F-952B-35E48143628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085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Roz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8033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Harinder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97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Harinder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391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Harinder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92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35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 to homeroom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866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Roz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44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Roz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433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21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Roz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5641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Roz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11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Roz</a:t>
            </a:r>
            <a:endParaRPr lang="en-US">
              <a:cs typeface="Times New Roman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275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cs typeface="Times New Roman"/>
              </a:rPr>
              <a:t>Roz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76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latin typeface="Times New Roman"/>
                <a:cs typeface="Times New Roman"/>
              </a:rPr>
              <a:t>Roz</a:t>
            </a:r>
            <a:endParaRPr lang="en-CA" sz="1200" b="0" i="0" u="none" strike="noStrike" kern="1200">
              <a:solidFill>
                <a:schemeClr val="tx1"/>
              </a:solidFill>
              <a:effectLst/>
              <a:latin typeface="Times New Roman" pitchFamily="18" charset="0"/>
              <a:cs typeface="Times New Roman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7ECB-A933-434F-952B-35E481436288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53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156577B-591E-4E28-9905-6DADFD162C07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458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8678-6A16-4FC4-92B3-0CD30127FE9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03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6AB6-72DE-403D-A76D-6E0ED13C011C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97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D88-4874-4C88-84B3-0C6346706C57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8A8-831E-4982-822B-C0C39C57DCB8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538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50D5-C149-43CF-AA15-0EED9A38B6D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09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035E-68CB-4AE2-ADBC-0227BDA832F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73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E01-A118-4445-A1BD-90EF40BF451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362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6152-F1E1-4420-88B0-46C2C293FE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383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C8561-85DE-4DDC-9C00-4C4B6E3ECEB2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87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EE6-8A56-4CEA-ABFA-C758FC138C38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3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77781D8-C61E-4B1C-AB61-1CA39C950EA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45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492567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rplGoth Bd BT" pitchFamily="34" charset="0"/>
              </a:rPr>
              <a:t>Meet the Teacher Evening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97315"/>
            <a:ext cx="7272807" cy="65644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Arial" charset="0"/>
                <a:ea typeface="Arial" charset="0"/>
                <a:cs typeface="Arial" charset="0"/>
              </a:rPr>
              <a:t>HUGH BOYD SECONDARY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132856"/>
            <a:ext cx="5760640" cy="3015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73" y="6093296"/>
            <a:ext cx="867127" cy="6896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9283-A632-B6AC-D3ED-33430C369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Student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1951-45F2-9DE2-330D-32602713E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Teacher and Learning Resource Supports </a:t>
            </a:r>
          </a:p>
          <a:p>
            <a:r>
              <a:rPr lang="en-US" dirty="0"/>
              <a:t>Personal Learning Time (PLT) - twice a week</a:t>
            </a:r>
          </a:p>
          <a:p>
            <a:r>
              <a:rPr lang="en-US" dirty="0"/>
              <a:t>Counselling Services – educational, personal and career supports</a:t>
            </a:r>
          </a:p>
          <a:p>
            <a:r>
              <a:rPr lang="en-US" dirty="0"/>
              <a:t>Resource department-learning hub</a:t>
            </a:r>
          </a:p>
          <a:p>
            <a:r>
              <a:rPr lang="en-US" dirty="0"/>
              <a:t>Career Advisor</a:t>
            </a:r>
          </a:p>
          <a:p>
            <a:pPr lvl="1"/>
            <a:r>
              <a:rPr lang="en-US" dirty="0"/>
              <a:t>Mr. 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4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D5F07-D259-F10B-C9EC-A3D78BD9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Library Learning Commons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63BF-104C-164A-EA65-5B0597070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>
                <a:ea typeface="+mn-lt"/>
                <a:cs typeface="+mn-lt"/>
              </a:rPr>
              <a:t>open 8:00am to 4:00pm in quiet, supervised space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students able to borrow technology like iPads, laptops, microphones, </a:t>
            </a:r>
            <a:r>
              <a:rPr lang="en-US" err="1">
                <a:ea typeface="+mn-lt"/>
                <a:cs typeface="+mn-lt"/>
              </a:rPr>
              <a:t>etc</a:t>
            </a:r>
            <a:r>
              <a:rPr lang="en-US">
                <a:ea typeface="+mn-lt"/>
                <a:cs typeface="+mn-lt"/>
              </a:rPr>
              <a:t> for class work</a:t>
            </a:r>
            <a:endParaRPr lang="en-US"/>
          </a:p>
          <a:p>
            <a:r>
              <a:rPr lang="en-US">
                <a:ea typeface="+mn-lt"/>
                <a:cs typeface="+mn-lt"/>
              </a:rPr>
              <a:t>open for PLT-quiet space to study or collaborate with classmates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50 person limit during PLT-sign up available</a:t>
            </a:r>
          </a:p>
          <a:p>
            <a:pPr lvl="1"/>
            <a:r>
              <a:rPr lang="en-US">
                <a:ea typeface="+mn-lt"/>
                <a:cs typeface="+mn-lt"/>
              </a:rPr>
              <a:t>study, homework, read, collaborate, self directed learning/inquiry. Must be working something</a:t>
            </a:r>
            <a:endParaRPr lang="en-US"/>
          </a:p>
          <a:p>
            <a:r>
              <a:rPr lang="en-US">
                <a:ea typeface="+mn-lt"/>
                <a:cs typeface="+mn-lt"/>
              </a:rPr>
              <a:t>no student ID needed to borrow, no late fines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students are allowed to eat in the library-safe space at lunch, breaks, before &amp; after school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1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3B01-8598-A6E3-6B67-C112707E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get involved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E8B2-A393-8FFD-B828-0F312EF3F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Clubs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Teams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AF73AF-635E-DB34-CF7A-857C9A39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5" y="2379086"/>
            <a:ext cx="1055915" cy="115639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D1213FA-53DB-9056-CFA9-0230E608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7" y="4003583"/>
            <a:ext cx="3056271" cy="123223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5BC629-BD3F-C4FD-443C-5A84AE313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065" y="3888125"/>
            <a:ext cx="2743200" cy="151122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D4F0FE1-37DD-4EDB-5CAF-F59098F2C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838" y="2186784"/>
            <a:ext cx="2743200" cy="1416548"/>
          </a:xfrm>
          <a:prstGeom prst="rect">
            <a:avLst/>
          </a:prstGeom>
        </p:spPr>
      </p:pic>
      <p:pic>
        <p:nvPicPr>
          <p:cNvPr id="8" name="Picture 8" descr="A picture containing text, different, colorful, shop&#10;&#10;Description automatically generated">
            <a:extLst>
              <a:ext uri="{FF2B5EF4-FFF2-40B4-BE49-F238E27FC236}">
                <a16:creationId xmlns:a16="http://schemas.microsoft.com/office/drawing/2014/main" id="{203BFF5E-1EB1-5890-AE2D-E3466B309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252" y="2169527"/>
            <a:ext cx="2098188" cy="1445371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4628911E-64EE-846D-E393-4047017D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788" y="3685183"/>
            <a:ext cx="1626061" cy="21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3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3133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BE35D49-D12E-B949-9186-CD9DA2AB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804520"/>
            <a:ext cx="3132383" cy="1049235"/>
          </a:xfrm>
        </p:spPr>
        <p:txBody>
          <a:bodyPr>
            <a:normAutofit/>
          </a:bodyPr>
          <a:lstStyle/>
          <a:p>
            <a:r>
              <a:rPr lang="en-US" b="1"/>
              <a:t>Health and Safety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AD2D-4B78-B741-85EB-90C0178F4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5" y="2015732"/>
            <a:ext cx="3129159" cy="3450613"/>
          </a:xfrm>
        </p:spPr>
        <p:txBody>
          <a:bodyPr>
            <a:normAutofit fontScale="92500" lnSpcReduction="20000"/>
          </a:bodyPr>
          <a:lstStyle/>
          <a:p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/>
              <a:t>general health check before coming to school each day.​</a:t>
            </a:r>
          </a:p>
          <a:p>
            <a:pPr fontAlgn="base"/>
            <a:r>
              <a:rPr lang="en-US"/>
              <a:t>should not come to school if they are sick and unable to participate in fully routine activities​</a:t>
            </a:r>
          </a:p>
          <a:p>
            <a:r>
              <a:rPr lang="en-US"/>
              <a:t>Early warning – report at 604-668-6615</a:t>
            </a:r>
          </a:p>
          <a:p>
            <a:endParaRPr lang="en-US"/>
          </a:p>
        </p:txBody>
      </p:sp>
      <p:pic>
        <p:nvPicPr>
          <p:cNvPr id="6" name="Picture 5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F33BCA29-6321-C9A9-EF9D-D13F21DE3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03" y="805583"/>
            <a:ext cx="3623740" cy="4660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38CFD15-505E-1544-904B-BA9689E0E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70" y="6093296"/>
            <a:ext cx="867127" cy="6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628C-A3DA-CE0C-F0AD-39C0520F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parents can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67F9-95DE-0C56-1F21-00C09B374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Open communication with home and school</a:t>
            </a:r>
          </a:p>
          <a:p>
            <a:r>
              <a:rPr lang="en-US" sz="3200"/>
              <a:t>Be engaged with your child’s learning</a:t>
            </a:r>
          </a:p>
          <a:p>
            <a:r>
              <a:rPr lang="en-US" sz="3200"/>
              <a:t>Parent Advisory Council (PAC)</a:t>
            </a:r>
          </a:p>
        </p:txBody>
      </p:sp>
    </p:spTree>
    <p:extLst>
      <p:ext uri="{BB962C8B-B14F-4D97-AF65-F5344CB8AC3E}">
        <p14:creationId xmlns:p14="http://schemas.microsoft.com/office/powerpoint/2010/main" val="2624041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7063" y="533400"/>
            <a:ext cx="6809874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53" y="763203"/>
            <a:ext cx="6467094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A029B-E9BF-7F50-0238-96CB32E2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6" y="914400"/>
            <a:ext cx="5758543" cy="44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99F11-4FBD-19E4-24D4-8A075461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75" y="1474969"/>
            <a:ext cx="2117940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100"/>
              <a:t>Middle Years Program (MYP)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482171"/>
            <a:ext cx="5670087" cy="5149101"/>
            <a:chOff x="3979389" y="482171"/>
            <a:chExt cx="7560115" cy="514910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1615" y="977965"/>
            <a:ext cx="4961686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F852CFE-9D9A-9AC6-AA4F-7C269304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80" y="1235239"/>
            <a:ext cx="4712189" cy="36283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8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4C20A-A825-F140-A16B-C5B6E8B3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75" y="1474969"/>
            <a:ext cx="2117940" cy="1868760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pPr algn="ctr" defTabSz="914400"/>
            <a:r>
              <a:rPr lang="en-US" sz="2000" b="1" dirty="0"/>
              <a:t>Theme for year-</a:t>
            </a:r>
            <a:br>
              <a:rPr lang="en-US" sz="2000" b="1" dirty="0"/>
            </a:br>
            <a:r>
              <a:rPr lang="en-US" sz="2000" b="1" dirty="0"/>
              <a:t>Be Kind, </a:t>
            </a:r>
            <a:br>
              <a:rPr lang="en-US" sz="2000" b="1" dirty="0"/>
            </a:br>
            <a:r>
              <a:rPr lang="en-US" sz="2000" b="1" dirty="0"/>
              <a:t>Be honest, </a:t>
            </a:r>
            <a:br>
              <a:rPr lang="en-US" sz="2000" b="1" dirty="0"/>
            </a:br>
            <a:r>
              <a:rPr lang="en-US" sz="2000" b="1" dirty="0"/>
              <a:t>be respectful, be humble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482171"/>
            <a:ext cx="5670087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1615" y="977965"/>
            <a:ext cx="4961686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HughBoydLogo(blk)">
            <a:extLst>
              <a:ext uri="{FF2B5EF4-FFF2-40B4-BE49-F238E27FC236}">
                <a16:creationId xmlns:a16="http://schemas.microsoft.com/office/drawing/2014/main" id="{715180C3-A292-474B-E09B-9C13471C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21" y="1307307"/>
            <a:ext cx="4250036" cy="3493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9A09-B867-4E72-AF0F-D8BDD3A25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Teachers unable to be here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3E21-AEF7-68F4-5256-636CBC9F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Ms. Kasper</a:t>
            </a:r>
          </a:p>
          <a:p>
            <a:r>
              <a:rPr lang="en-US" dirty="0"/>
              <a:t>Ms. Jacobsen</a:t>
            </a:r>
          </a:p>
          <a:p>
            <a:r>
              <a:rPr lang="en-US" dirty="0"/>
              <a:t>Ms. Hayden</a:t>
            </a:r>
          </a:p>
          <a:p>
            <a:r>
              <a:rPr lang="en-US" dirty="0"/>
              <a:t>Ms. </a:t>
            </a:r>
            <a:r>
              <a:rPr lang="en-US" dirty="0" err="1"/>
              <a:t>Lekakis</a:t>
            </a:r>
            <a:endParaRPr lang="en-US" dirty="0"/>
          </a:p>
          <a:p>
            <a:r>
              <a:rPr lang="en-US" dirty="0"/>
              <a:t>Ms. Leung (librarian)</a:t>
            </a:r>
          </a:p>
          <a:p>
            <a:r>
              <a:rPr lang="en-US" dirty="0"/>
              <a:t>Please contact them by phone or email if you have questions or wish to speak with them…</a:t>
            </a:r>
          </a:p>
        </p:txBody>
      </p:sp>
    </p:spTree>
    <p:extLst>
      <p:ext uri="{BB962C8B-B14F-4D97-AF65-F5344CB8AC3E}">
        <p14:creationId xmlns:p14="http://schemas.microsoft.com/office/powerpoint/2010/main" val="171914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4784A8E-9BDC-27BB-25CD-DF933A035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083C0-B26A-AC96-8139-C2F07F289A45}"/>
              </a:ext>
            </a:extLst>
          </p:cNvPr>
          <p:cNvSpPr txBox="1"/>
          <p:nvPr/>
        </p:nvSpPr>
        <p:spPr>
          <a:xfrm>
            <a:off x="162213" y="4824398"/>
            <a:ext cx="523288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Arial"/>
                <a:cs typeface="Arial"/>
              </a:rPr>
              <a:t>“We acknowledge and thank the First Peoples of the </a:t>
            </a:r>
            <a:r>
              <a:rPr lang="en-US" sz="2400" b="1" i="1" err="1">
                <a:solidFill>
                  <a:schemeClr val="bg1"/>
                </a:solidFill>
                <a:latin typeface="Arial"/>
                <a:cs typeface="Arial"/>
              </a:rPr>
              <a:t>Hən̓q̓əmin̓əm</a:t>
            </a:r>
            <a:r>
              <a:rPr lang="en-US" sz="2400" b="1" i="1">
                <a:solidFill>
                  <a:schemeClr val="bg1"/>
                </a:solidFill>
                <a:latin typeface="Arial"/>
                <a:cs typeface="Arial"/>
              </a:rPr>
              <a:t>̓ language group on whose traditional and unceded territories we teach, learn and live.”</a:t>
            </a: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400">
              <a:solidFill>
                <a:schemeClr val="bg1"/>
              </a:solidFill>
              <a:cs typeface="Arial"/>
            </a:endParaRPr>
          </a:p>
          <a:p>
            <a:pPr algn="l"/>
            <a:endParaRPr lang="en-US" sz="24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8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25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3133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5A24E7-EA0D-C64A-9A9D-BEC3BDC7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804520"/>
            <a:ext cx="3132383" cy="1049235"/>
          </a:xfrm>
        </p:spPr>
        <p:txBody>
          <a:bodyPr>
            <a:normAutofit fontScale="90000"/>
          </a:bodyPr>
          <a:lstStyle/>
          <a:p>
            <a:r>
              <a:rPr lang="en-US" sz="2500" b="1"/>
              <a:t>Meet the Teacher Shape of the Evening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0166A-2091-1E44-A2A6-7389CA26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5" y="2015732"/>
            <a:ext cx="3995829" cy="3450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/>
              <a:t>Land Acknowledgement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/>
              <a:t>Welcome &amp; Introductions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/>
              <a:t>Our School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/>
              <a:t>Health and Safety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/>
              <a:t>Middle Years Program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endParaRPr lang="en-US" sz="2400"/>
          </a:p>
          <a:p>
            <a:pPr marL="342900" indent="-342900">
              <a:lnSpc>
                <a:spcPct val="110000"/>
              </a:lnSpc>
              <a:buAutoNum type="arabicPeriod"/>
            </a:pPr>
            <a:endParaRPr lang="en-US" sz="1300"/>
          </a:p>
          <a:p>
            <a:pPr marL="0" indent="0">
              <a:lnSpc>
                <a:spcPct val="110000"/>
              </a:lnSpc>
              <a:buNone/>
            </a:pPr>
            <a:endParaRPr lang="en-US" sz="1300"/>
          </a:p>
        </p:txBody>
      </p:sp>
      <p:pic>
        <p:nvPicPr>
          <p:cNvPr id="5" name="Picture 4" descr="Red marker and calendar">
            <a:extLst>
              <a:ext uri="{FF2B5EF4-FFF2-40B4-BE49-F238E27FC236}">
                <a16:creationId xmlns:a16="http://schemas.microsoft.com/office/drawing/2014/main" id="{D74795F2-DD10-648A-9768-ECC5BE1FF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01" b="-1"/>
          <a:stretch/>
        </p:blipFill>
        <p:spPr>
          <a:xfrm>
            <a:off x="4909940" y="1715689"/>
            <a:ext cx="3720331" cy="27903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5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970491"/>
          </a:xfrm>
        </p:spPr>
        <p:txBody>
          <a:bodyPr>
            <a:normAutofit/>
          </a:bodyPr>
          <a:lstStyle/>
          <a:p>
            <a:pPr algn="ctr"/>
            <a:r>
              <a:rPr lang="en-CA" b="1">
                <a:solidFill>
                  <a:schemeClr val="tx1"/>
                </a:solidFill>
              </a:rPr>
              <a:t>Introductions: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4005555"/>
          </a:xfrm>
        </p:spPr>
        <p:txBody>
          <a:bodyPr>
            <a:normAutofit/>
          </a:bodyPr>
          <a:lstStyle/>
          <a:p>
            <a:r>
              <a:rPr lang="en-CA" sz="3800" b="1" dirty="0">
                <a:latin typeface="Arial"/>
                <a:ea typeface="Arial" charset="0"/>
                <a:cs typeface="Arial"/>
              </a:rPr>
              <a:t>Principal</a:t>
            </a:r>
          </a:p>
          <a:p>
            <a:pPr lvl="1"/>
            <a:r>
              <a:rPr lang="en-CA" sz="2400" dirty="0">
                <a:latin typeface="Arial"/>
                <a:ea typeface="Arial" charset="0"/>
                <a:cs typeface="Arial"/>
              </a:rPr>
              <a:t>Mr. Leslie</a:t>
            </a:r>
            <a:endParaRPr lang="en-CA" sz="2400" b="1" dirty="0">
              <a:latin typeface="Arial"/>
              <a:ea typeface="Arial" charset="0"/>
              <a:cs typeface="Arial"/>
            </a:endParaRPr>
          </a:p>
          <a:p>
            <a:r>
              <a:rPr lang="en-CA" sz="3800" b="1" dirty="0">
                <a:latin typeface="Arial"/>
                <a:ea typeface="Arial" charset="0"/>
                <a:cs typeface="Arial"/>
              </a:rPr>
              <a:t>Vice Principals:</a:t>
            </a:r>
          </a:p>
          <a:p>
            <a:pPr lvl="1">
              <a:defRPr/>
            </a:pPr>
            <a:r>
              <a:rPr lang="en-CA" sz="2400" dirty="0">
                <a:latin typeface="Arial"/>
                <a:ea typeface="Arial" charset="0"/>
                <a:cs typeface="Arial"/>
              </a:rPr>
              <a:t>Mr. </a:t>
            </a:r>
            <a:r>
              <a:rPr lang="en-CA" sz="2400" dirty="0" err="1">
                <a:latin typeface="Arial"/>
                <a:ea typeface="Arial" charset="0"/>
                <a:cs typeface="Arial"/>
              </a:rPr>
              <a:t>Onukwulu</a:t>
            </a:r>
            <a:endParaRPr lang="en-CA" sz="2400" dirty="0">
              <a:latin typeface="Arial"/>
              <a:ea typeface="Arial" charset="0"/>
              <a:cs typeface="Arial"/>
            </a:endParaRPr>
          </a:p>
          <a:p>
            <a:pPr lvl="1">
              <a:defRPr/>
            </a:pPr>
            <a:r>
              <a:rPr lang="en-CA" sz="2400" dirty="0">
                <a:latin typeface="Arial"/>
                <a:ea typeface="Arial" charset="0"/>
                <a:cs typeface="Arial"/>
              </a:rPr>
              <a:t>Ms. Poon</a:t>
            </a:r>
          </a:p>
          <a:p>
            <a:endParaRPr lang="en-CA" sz="3800" b="1" dirty="0">
              <a:latin typeface="Arial" charset="0"/>
              <a:ea typeface="Arial" charset="0"/>
              <a:cs typeface="Arial" charset="0"/>
            </a:endParaRPr>
          </a:p>
          <a:p>
            <a:pPr>
              <a:buBlip>
                <a:blip r:embed="rId3"/>
              </a:buBlip>
              <a:defRPr/>
            </a:pPr>
            <a:endParaRPr lang="en-CA" b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3765" y="1775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66" y="6098096"/>
            <a:ext cx="867127" cy="6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AE8F-AD26-302F-B89C-47D8B2E23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Counsellors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50058-F2DE-05C4-B4F5-6EAFE555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b="1" dirty="0">
                <a:latin typeface="Arial"/>
                <a:cs typeface="Arial"/>
              </a:rPr>
              <a:t>Counsellors:</a:t>
            </a:r>
            <a:endParaRPr lang="en-CA" dirty="0">
              <a:ea typeface="+mn-lt"/>
              <a:cs typeface="+mn-lt"/>
            </a:endParaRPr>
          </a:p>
          <a:p>
            <a:pPr lvl="1"/>
            <a:r>
              <a:rPr lang="en-CA" dirty="0">
                <a:latin typeface="Arial"/>
                <a:cs typeface="Arial"/>
              </a:rPr>
              <a:t>Mr. Lam (A-L)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CA" dirty="0">
                <a:latin typeface="Arial"/>
                <a:cs typeface="Arial"/>
              </a:rPr>
              <a:t>Mr. McDonnell (M-Z)</a:t>
            </a:r>
          </a:p>
          <a:p>
            <a:pPr lvl="1"/>
            <a:r>
              <a:rPr lang="en-CA" dirty="0">
                <a:latin typeface="Arial"/>
                <a:cs typeface="Arial"/>
              </a:rPr>
              <a:t>Ms. Takada </a:t>
            </a:r>
          </a:p>
          <a:p>
            <a:r>
              <a:rPr lang="en-CA" b="1" dirty="0">
                <a:latin typeface="Arial"/>
                <a:cs typeface="Arial"/>
              </a:rPr>
              <a:t>Support</a:t>
            </a:r>
            <a:r>
              <a:rPr lang="en-CA" dirty="0">
                <a:latin typeface="Arial"/>
                <a:cs typeface="Arial"/>
              </a:rPr>
              <a:t>:</a:t>
            </a:r>
          </a:p>
          <a:p>
            <a:pPr lvl="1"/>
            <a:r>
              <a:rPr lang="en-CA" dirty="0">
                <a:latin typeface="Arial"/>
                <a:cs typeface="Arial"/>
              </a:rPr>
              <a:t>Orientation to the school</a:t>
            </a:r>
          </a:p>
          <a:p>
            <a:pPr lvl="1"/>
            <a:r>
              <a:rPr lang="en-CA" dirty="0">
                <a:latin typeface="Arial"/>
                <a:cs typeface="Arial"/>
              </a:rPr>
              <a:t>Individual counselling of a social or personal nature</a:t>
            </a:r>
          </a:p>
          <a:p>
            <a:pPr lvl="1"/>
            <a:r>
              <a:rPr lang="en-CA" dirty="0">
                <a:latin typeface="Arial"/>
                <a:cs typeface="Arial"/>
              </a:rPr>
              <a:t>Guidance in course selections and timetables</a:t>
            </a:r>
          </a:p>
          <a:p>
            <a:pPr lvl="1"/>
            <a:r>
              <a:rPr lang="en-CA" dirty="0">
                <a:latin typeface="Arial"/>
                <a:cs typeface="Arial"/>
              </a:rPr>
              <a:t>Information for educational planning</a:t>
            </a:r>
          </a:p>
          <a:p>
            <a:pPr lvl="1"/>
            <a:r>
              <a:rPr lang="en-CA" dirty="0">
                <a:latin typeface="Arial"/>
                <a:cs typeface="Arial"/>
              </a:rPr>
              <a:t>Liaison between student-teachers-parents</a:t>
            </a:r>
          </a:p>
          <a:p>
            <a:pPr lvl="1"/>
            <a:r>
              <a:rPr lang="en-CA" dirty="0">
                <a:latin typeface="Arial"/>
                <a:cs typeface="Arial"/>
              </a:rPr>
              <a:t>Referral to community and professional services</a:t>
            </a:r>
          </a:p>
        </p:txBody>
      </p:sp>
    </p:spTree>
    <p:extLst>
      <p:ext uri="{BB962C8B-B14F-4D97-AF65-F5344CB8AC3E}">
        <p14:creationId xmlns:p14="http://schemas.microsoft.com/office/powerpoint/2010/main" val="52348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F789-55C7-D242-29DA-93E49676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Our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046E5-ECFC-3E54-27A1-43F5FD346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Hugh Boyd develops </a:t>
            </a:r>
            <a:r>
              <a:rPr lang="en-US" b="1" dirty="0"/>
              <a:t>compassionate </a:t>
            </a:r>
            <a:r>
              <a:rPr lang="en-US" dirty="0"/>
              <a:t>and </a:t>
            </a:r>
            <a:r>
              <a:rPr lang="en-US" b="1" dirty="0"/>
              <a:t>respectful </a:t>
            </a:r>
            <a:r>
              <a:rPr lang="en-US" dirty="0"/>
              <a:t>young adults who are </a:t>
            </a:r>
            <a:r>
              <a:rPr lang="en-US" b="1" dirty="0"/>
              <a:t>well-balanced, principled inquirers </a:t>
            </a:r>
            <a:r>
              <a:rPr lang="en-US" dirty="0"/>
              <a:t>with an understanding of their responsibilities within society and as global citizens.</a:t>
            </a:r>
          </a:p>
          <a:p>
            <a:r>
              <a:rPr lang="en-US" b="1" dirty="0"/>
              <a:t>75+ caring adults</a:t>
            </a:r>
            <a:r>
              <a:rPr lang="en-US" dirty="0"/>
              <a:t> in various roles supporting students</a:t>
            </a:r>
          </a:p>
          <a:p>
            <a:r>
              <a:rPr lang="en-US" dirty="0"/>
              <a:t>Enrolls approximately 680 students</a:t>
            </a:r>
          </a:p>
          <a:p>
            <a:r>
              <a:rPr lang="en-US" dirty="0"/>
              <a:t>Offers a wide range of curricular and extracurricular programs including the Middle Years Program (8-10), Incentive Program and Advanced Placement courses for senior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">
            <a:extLst>
              <a:ext uri="{FF2B5EF4-FFF2-40B4-BE49-F238E27FC236}">
                <a16:creationId xmlns:a16="http://schemas.microsoft.com/office/drawing/2014/main" id="{BC9BF99E-DDF9-1A51-9FF9-8A4468EEB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471" r="3530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2B00F-1880-644C-B600-08FC00B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3531344"/>
          </a:xfrm>
        </p:spPr>
        <p:txBody>
          <a:bodyPr anchor="ctr">
            <a:normAutofit/>
          </a:bodyPr>
          <a:lstStyle/>
          <a:p>
            <a:r>
              <a:rPr lang="en-US" sz="2700" b="1"/>
              <a:t>Courses &amp;  Bell Schedule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Chart, table&#10;&#10;Description automatically generated">
            <a:extLst>
              <a:ext uri="{FF2B5EF4-FFF2-40B4-BE49-F238E27FC236}">
                <a16:creationId xmlns:a16="http://schemas.microsoft.com/office/drawing/2014/main" id="{1D4DB27C-C390-9825-6218-8A5A14F0C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7" y="347842"/>
            <a:ext cx="5299231" cy="6075974"/>
          </a:xfrm>
        </p:spPr>
      </p:pic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31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b="1"/>
            </a:br>
            <a:r>
              <a:rPr lang="en-US" b="1"/>
              <a:t>My School Day -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1" y="2015733"/>
            <a:ext cx="7043234" cy="3450613"/>
          </a:xfrm>
        </p:spPr>
        <p:txBody>
          <a:bodyPr>
            <a:norm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Available on App Store/Play Store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Province&gt;School District&gt;School</a:t>
            </a:r>
          </a:p>
          <a:p>
            <a:pPr lvl="1"/>
            <a:r>
              <a:rPr lang="en-US" sz="2000">
                <a:latin typeface="Arial" charset="0"/>
                <a:ea typeface="Arial" charset="0"/>
                <a:cs typeface="Arial" charset="0"/>
              </a:rPr>
              <a:t>Receive notifications and check announcements from school</a:t>
            </a:r>
          </a:p>
          <a:p>
            <a:pPr lvl="1"/>
            <a:r>
              <a:rPr lang="en-US" sz="2000">
                <a:latin typeface="Arial" charset="0"/>
                <a:ea typeface="Arial" charset="0"/>
                <a:cs typeface="Arial" charset="0"/>
              </a:rPr>
              <a:t>Enter your schedule and extra-curricular activities </a:t>
            </a:r>
          </a:p>
          <a:p>
            <a:pPr lvl="1"/>
            <a:r>
              <a:rPr lang="en-US" sz="2000">
                <a:latin typeface="Arial" charset="0"/>
                <a:ea typeface="Arial" charset="0"/>
                <a:cs typeface="Arial" charset="0"/>
              </a:rPr>
              <a:t>Record homework and set reminders for each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BB000-A6C8-864B-8132-2203C8591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70" y="6093296"/>
            <a:ext cx="867127" cy="68967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138A315-7382-97A3-D155-F80763421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15733"/>
            <a:ext cx="2997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7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06C9C-8AB9-CF16-9655-3E410E8F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anchor="t">
            <a:normAutofit/>
          </a:bodyPr>
          <a:lstStyle/>
          <a:p>
            <a:r>
              <a:rPr lang="en-US"/>
              <a:t>Personal Learning Time (PLT)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64A2B4-5AFA-F742-820F-271C5DF14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8863776"/>
              </p:ext>
            </p:extLst>
          </p:nvPr>
        </p:nvGraphicFramePr>
        <p:xfrm>
          <a:off x="3856434" y="837911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465024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498E2024E13248BEBBACA1F5E5A874" ma:contentTypeVersion="9" ma:contentTypeDescription="Create a new document." ma:contentTypeScope="" ma:versionID="82e6776b2e4969ef6f00959ddadbd63e">
  <xsd:schema xmlns:xsd="http://www.w3.org/2001/XMLSchema" xmlns:xs="http://www.w3.org/2001/XMLSchema" xmlns:p="http://schemas.microsoft.com/office/2006/metadata/properties" xmlns:ns2="8ef0365b-2f46-4284-b0ad-a81975f5ead3" targetNamespace="http://schemas.microsoft.com/office/2006/metadata/properties" ma:root="true" ma:fieldsID="dc8849a6f65d4c1d0d7bbd6cce82f3c2" ns2:_="">
    <xsd:import namespace="8ef0365b-2f46-4284-b0ad-a81975f5ea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0365b-2f46-4284-b0ad-a81975f5ea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93332C-B5B9-467D-B693-1EEFD1832FE2}">
  <ds:schemaRefs>
    <ds:schemaRef ds:uri="8ef0365b-2f46-4284-b0ad-a81975f5ea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C8D8A92-8643-4DED-8CA7-2D2FE614D2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678BFA-6B2E-42B9-9572-46274E46ACD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3006</TotalTime>
  <Words>589</Words>
  <Application>Microsoft Macintosh PowerPoint</Application>
  <PresentationFormat>On-screen Show (4:3)</PresentationFormat>
  <Paragraphs>112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CopprplGoth Bd BT</vt:lpstr>
      <vt:lpstr>Gill Sans MT</vt:lpstr>
      <vt:lpstr>Times New Roman</vt:lpstr>
      <vt:lpstr>Gallery</vt:lpstr>
      <vt:lpstr>HUGH BOYD SECONDARY SCHOOL</vt:lpstr>
      <vt:lpstr>PowerPoint Presentation</vt:lpstr>
      <vt:lpstr>Meet the Teacher Shape of the Evening</vt:lpstr>
      <vt:lpstr>Introductions:</vt:lpstr>
      <vt:lpstr>Counsellors</vt:lpstr>
      <vt:lpstr>Our School</vt:lpstr>
      <vt:lpstr>Courses &amp;  Bell Schedule </vt:lpstr>
      <vt:lpstr> My School Day - App</vt:lpstr>
      <vt:lpstr>Personal Learning Time (PLT)</vt:lpstr>
      <vt:lpstr>Student Supports</vt:lpstr>
      <vt:lpstr>Library Learning Commons</vt:lpstr>
      <vt:lpstr>How to get involved </vt:lpstr>
      <vt:lpstr>Health and Safety</vt:lpstr>
      <vt:lpstr>How parents can get involved</vt:lpstr>
      <vt:lpstr>PowerPoint Presentation</vt:lpstr>
      <vt:lpstr>Middle Years Program (MYP)</vt:lpstr>
      <vt:lpstr>Theme for year- Be Kind,  Be honest,  be respectful, be humble</vt:lpstr>
      <vt:lpstr>Teachers unable to be here tonight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Mississauga  Secondary School  2006-07</dc:title>
  <dc:creator>Kristina McGregor</dc:creator>
  <cp:lastModifiedBy>Jason Leslie</cp:lastModifiedBy>
  <cp:revision>12</cp:revision>
  <cp:lastPrinted>2022-09-23T01:15:24Z</cp:lastPrinted>
  <dcterms:created xsi:type="dcterms:W3CDTF">2006-09-10T14:34:21Z</dcterms:created>
  <dcterms:modified xsi:type="dcterms:W3CDTF">2023-09-22T01:49:41Z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0x01010089498E2024E13248BEBBACA1F5E5A874</vt:lpwstr>
  </property>
</Properties>
</file>