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57" r:id="rId4"/>
    <p:sldId id="262" r:id="rId5"/>
    <p:sldId id="259" r:id="rId6"/>
    <p:sldId id="264" r:id="rId7"/>
    <p:sldId id="266" r:id="rId8"/>
    <p:sldId id="267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85"/>
    <p:restoredTop sz="95788"/>
  </p:normalViewPr>
  <p:slideViewPr>
    <p:cSldViewPr snapToGrid="0" snapToObjects="1">
      <p:cViewPr varScale="1">
        <p:scale>
          <a:sx n="96" d="100"/>
          <a:sy n="96" d="100"/>
        </p:scale>
        <p:origin x="168" y="488"/>
      </p:cViewPr>
      <p:guideLst/>
    </p:cSldViewPr>
  </p:slideViewPr>
  <p:outlineViewPr>
    <p:cViewPr>
      <p:scale>
        <a:sx n="33" d="100"/>
        <a:sy n="33" d="100"/>
      </p:scale>
      <p:origin x="0" y="-4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E6FCA4-9EBD-F141-9F4A-3C81C4C3B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CAB81-E4EB-0846-BFAE-77EFE5A889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AB58-4463-C347-ACEE-662EE5EFC88A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86EA5-A55B-3C4F-B28F-6F9D7E718E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7A90C-1F91-7447-8552-625C25F73D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A316-211F-8D4B-B8F4-E57CFDE1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8119-B4D2-D442-AC02-4F2DBD56EC45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75534-F06D-074A-A8E9-32BD9088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Not:  chores, playing on a team, going to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5534-F06D-074A-A8E9-32BD9088B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5534-F06D-074A-A8E9-32BD9088B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5534-F06D-074A-A8E9-32BD9088B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5534-F06D-074A-A8E9-32BD9088B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5534-F06D-074A-A8E9-32BD9088B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5534-F06D-074A-A8E9-32BD9088B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5534-F06D-074A-A8E9-32BD9088B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2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3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3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9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22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2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3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7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9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4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6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4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2B23-7D6E-F145-B58E-75A654B8D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Learning in the middle years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CB1C6-2B2C-6441-85CE-5F158E733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the hours mean, why it’s important, and how to document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F01E7-A5FB-8746-BF27-2922C478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1" y="1852761"/>
            <a:ext cx="1790700" cy="151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9843D0-1A2F-D344-A8D5-28CBEC757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277" y="1631435"/>
            <a:ext cx="1439760" cy="13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4F2D2C-944F-E448-9BC7-69B3BA2A082D}"/>
              </a:ext>
            </a:extLst>
          </p:cNvPr>
          <p:cNvSpPr txBox="1"/>
          <p:nvPr/>
        </p:nvSpPr>
        <p:spPr>
          <a:xfrm>
            <a:off x="1352550" y="1581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2630A-4586-A544-93AF-97E7C4FAB6BF}"/>
              </a:ext>
            </a:extLst>
          </p:cNvPr>
          <p:cNvSpPr txBox="1"/>
          <p:nvPr/>
        </p:nvSpPr>
        <p:spPr>
          <a:xfrm>
            <a:off x="304801" y="552450"/>
            <a:ext cx="377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BE THE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E12A5-0545-B74E-8683-3B8D20E6AD6C}"/>
              </a:ext>
            </a:extLst>
          </p:cNvPr>
          <p:cNvSpPr txBox="1"/>
          <p:nvPr/>
        </p:nvSpPr>
        <p:spPr>
          <a:xfrm>
            <a:off x="198782" y="1581149"/>
            <a:ext cx="48900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Powerpoint</a:t>
            </a:r>
            <a:r>
              <a:rPr lang="en-US" sz="3200" dirty="0"/>
              <a:t> and further instructions can be found on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boyd.sd38.bc.ca </a:t>
            </a:r>
            <a:br>
              <a:rPr lang="en-US" sz="3200" dirty="0"/>
            </a:br>
            <a:r>
              <a:rPr lang="en-US" sz="3200" dirty="0">
                <a:sym typeface="Wingdings" pitchFamily="2" charset="2"/>
              </a:rPr>
              <a:t> IB Middle Years Program  Service Learning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1EEF2-F825-9048-A4F8-DBD88344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31" y="1581149"/>
            <a:ext cx="6856047" cy="3288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6D87C2-FEE9-E04A-8D58-0B8AFDAE396B}"/>
              </a:ext>
            </a:extLst>
          </p:cNvPr>
          <p:cNvSpPr txBox="1"/>
          <p:nvPr/>
        </p:nvSpPr>
        <p:spPr>
          <a:xfrm>
            <a:off x="134474" y="5738191"/>
            <a:ext cx="1040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Questions?  See Ms. Tong or Mrs. </a:t>
            </a:r>
            <a:r>
              <a:rPr lang="en-US" sz="3000" dirty="0" err="1"/>
              <a:t>Korber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4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FAD6-65BC-0B4A-8CFC-C2A9BAA3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IB Learners strive to be caring members of the community who demonstrate a personal commitment to service, and act to make a positive difference to the lives of others and the environment” (Principles).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5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82AF-1ED8-E043-9798-996E0A87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service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FE59-8A82-A449-A995-D6030709B8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18938"/>
            <a:ext cx="10394707" cy="375564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classroom:</a:t>
            </a:r>
          </a:p>
          <a:p>
            <a:pPr lvl="1"/>
            <a:r>
              <a:rPr lang="en-US" cap="none" dirty="0">
                <a:latin typeface="+mj-lt"/>
              </a:rPr>
              <a:t>Investigating            </a:t>
            </a:r>
          </a:p>
          <a:p>
            <a:pPr lvl="1"/>
            <a:r>
              <a:rPr lang="en-US" cap="none" dirty="0">
                <a:latin typeface="+mj-lt"/>
              </a:rPr>
              <a:t>Preparing</a:t>
            </a:r>
          </a:p>
          <a:p>
            <a:pPr lvl="1"/>
            <a:r>
              <a:rPr lang="en-US" cap="none" dirty="0">
                <a:latin typeface="+mj-lt"/>
              </a:rPr>
              <a:t>Taking Action</a:t>
            </a:r>
          </a:p>
          <a:p>
            <a:pPr lvl="1"/>
            <a:r>
              <a:rPr lang="en-US" cap="none" dirty="0">
                <a:latin typeface="+mj-lt"/>
              </a:rPr>
              <a:t>Demonstrating</a:t>
            </a:r>
          </a:p>
          <a:p>
            <a:pPr lvl="1"/>
            <a:r>
              <a:rPr lang="en-US" cap="none" dirty="0">
                <a:latin typeface="+mj-lt"/>
              </a:rPr>
              <a:t>Reflecting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 Hugh </a:t>
            </a:r>
            <a:r>
              <a:rPr lang="en-US" dirty="0" err="1"/>
              <a:t>boyd</a:t>
            </a:r>
            <a:r>
              <a:rPr lang="en-US" dirty="0"/>
              <a:t>:</a:t>
            </a:r>
          </a:p>
          <a:p>
            <a:pPr lvl="1"/>
            <a:r>
              <a:rPr lang="en-US" cap="none" dirty="0"/>
              <a:t>Volunteering For Student Council, Rotary, </a:t>
            </a:r>
            <a:r>
              <a:rPr lang="en-US" cap="none" dirty="0" err="1"/>
              <a:t>Greenthumbers</a:t>
            </a:r>
            <a:r>
              <a:rPr lang="en-US" cap="none" dirty="0"/>
              <a:t>, Volunteer Club, Scorekeeping, Team Managing, </a:t>
            </a:r>
            <a:r>
              <a:rPr lang="en-US" cap="none" dirty="0" err="1"/>
              <a:t>etc</a:t>
            </a:r>
            <a:endParaRPr lang="en-US" cap="none" dirty="0"/>
          </a:p>
          <a:p>
            <a:r>
              <a:rPr lang="en-US" dirty="0"/>
              <a:t>In the community:</a:t>
            </a:r>
          </a:p>
          <a:p>
            <a:pPr lvl="1"/>
            <a:r>
              <a:rPr lang="en-US" cap="none" dirty="0"/>
              <a:t>Helping with the food bank, animal shelter, youth nights, </a:t>
            </a:r>
            <a:r>
              <a:rPr lang="en-US" cap="none" dirty="0" err="1"/>
              <a:t>etc</a:t>
            </a:r>
            <a:endParaRPr lang="en-US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C92FB-67D7-5C4E-87ED-0346588D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24" y="1639809"/>
            <a:ext cx="3403253" cy="24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7677-FCAE-664A-8D6F-4B7A1BBF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18ACE-4DE3-9248-AC82-7E24150BF1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cap="none" dirty="0"/>
              <a:t>Become more aware of your own strengths and areas of growth</a:t>
            </a:r>
            <a:endParaRPr lang="en-CA" cap="none" dirty="0"/>
          </a:p>
          <a:p>
            <a:pPr lvl="0"/>
            <a:r>
              <a:rPr lang="en-US" cap="none" dirty="0"/>
              <a:t>Take on challenges that develop new skills</a:t>
            </a:r>
            <a:endParaRPr lang="en-CA" cap="none" dirty="0"/>
          </a:p>
          <a:p>
            <a:pPr lvl="0"/>
            <a:r>
              <a:rPr lang="en-US" cap="none" dirty="0"/>
              <a:t>Discuss, evaluate, and plan student-started activities</a:t>
            </a:r>
            <a:endParaRPr lang="en-CA" cap="none" dirty="0"/>
          </a:p>
          <a:p>
            <a:pPr lvl="0"/>
            <a:r>
              <a:rPr lang="en-US" cap="none" dirty="0"/>
              <a:t>Persevere in action</a:t>
            </a:r>
            <a:endParaRPr lang="en-CA" cap="none" dirty="0"/>
          </a:p>
          <a:p>
            <a:pPr lvl="0"/>
            <a:r>
              <a:rPr lang="en-US" cap="none" dirty="0"/>
              <a:t>Work collaboratively with others</a:t>
            </a:r>
            <a:endParaRPr lang="en-CA" cap="none" dirty="0"/>
          </a:p>
          <a:p>
            <a:pPr lvl="0"/>
            <a:r>
              <a:rPr lang="en-US" cap="none" dirty="0"/>
              <a:t>Develop international mindedness by engaging with the world, and understanding others who speak different languages and from different cultures</a:t>
            </a:r>
          </a:p>
          <a:p>
            <a:pPr lvl="0"/>
            <a:r>
              <a:rPr lang="en-US" cap="none" dirty="0"/>
              <a:t>Think about the ethical implications of your actions.</a:t>
            </a:r>
            <a:endParaRPr lang="en-CA" cap="none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482FA-7DC2-0846-BC4F-9F65D519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706" y="165913"/>
            <a:ext cx="2674911" cy="17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1483-CD61-3C4C-98F2-415F09DB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0068"/>
            <a:ext cx="12192000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record your </a:t>
            </a:r>
            <a:br>
              <a:rPr lang="en-US" dirty="0"/>
            </a:br>
            <a:r>
              <a:rPr lang="en-US" dirty="0"/>
              <a:t>MYP service learning HOURS</a:t>
            </a:r>
          </a:p>
        </p:txBody>
      </p:sp>
    </p:spTree>
    <p:extLst>
      <p:ext uri="{BB962C8B-B14F-4D97-AF65-F5344CB8AC3E}">
        <p14:creationId xmlns:p14="http://schemas.microsoft.com/office/powerpoint/2010/main" val="269283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E4F01D-598A-5548-85A1-D973D6D58CEE}"/>
              </a:ext>
            </a:extLst>
          </p:cNvPr>
          <p:cNvSpPr txBox="1">
            <a:spLocks/>
          </p:cNvSpPr>
          <p:nvPr/>
        </p:nvSpPr>
        <p:spPr>
          <a:xfrm>
            <a:off x="143935" y="372533"/>
            <a:ext cx="4800598" cy="5588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000" cap="none" dirty="0"/>
              <a:t>Log into “</a:t>
            </a:r>
            <a:r>
              <a:rPr lang="en-US" sz="3000" cap="none" dirty="0" err="1"/>
              <a:t>myblueprint.ca</a:t>
            </a:r>
            <a:endParaRPr lang="en-US" sz="3000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3000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000" cap="none" dirty="0"/>
              <a:t>On your dashboard, go to either ”My files” or “class activities” </a:t>
            </a:r>
            <a:br>
              <a:rPr lang="en-US" sz="3000" cap="none" dirty="0"/>
            </a:br>
            <a:endParaRPr lang="en-US" sz="3000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000" cap="none" dirty="0"/>
              <a:t>Click on “Service&amp;Reflection.2019.pdf” to access a fillable PDF form</a:t>
            </a:r>
            <a:endParaRPr lang="en-US" sz="3000" u="sng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3000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51034-5217-F74C-BF4A-2D26535A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66" y="3674534"/>
            <a:ext cx="7907867" cy="3343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AC0F5-EECA-4342-8062-CC7B6DC04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298" y="152400"/>
            <a:ext cx="7431702" cy="35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7BCC-C40D-D349-964F-0D6BBF8D131C}"/>
              </a:ext>
            </a:extLst>
          </p:cNvPr>
          <p:cNvSpPr txBox="1">
            <a:spLocks/>
          </p:cNvSpPr>
          <p:nvPr/>
        </p:nvSpPr>
        <p:spPr>
          <a:xfrm>
            <a:off x="143935" y="-4351867"/>
            <a:ext cx="5850466" cy="10312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000" cap="none" dirty="0"/>
              <a:t>Log into “</a:t>
            </a:r>
            <a:r>
              <a:rPr lang="en-US" sz="3000" cap="none" dirty="0" err="1"/>
              <a:t>myblueprint.ca</a:t>
            </a:r>
            <a:endParaRPr lang="en-US" sz="3000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000" cap="none" dirty="0"/>
              <a:t>On your dashboard, go to either ”My files” or “class activities”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000" cap="none" dirty="0"/>
              <a:t>Click on “Service&amp;Reflection.2019.pdf” to access a fillable PDF form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3000" u="sng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3000" u="sng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3000" cap="none" dirty="0"/>
              <a:t>Record your service hours as you complete them </a:t>
            </a:r>
            <a:br>
              <a:rPr lang="en-CA" sz="3000" cap="none" dirty="0"/>
            </a:br>
            <a:r>
              <a:rPr lang="en-CA" sz="3000" cap="none" dirty="0"/>
              <a:t>(Reflections as well)</a:t>
            </a:r>
            <a:br>
              <a:rPr lang="en-CA" sz="3000" cap="none" dirty="0"/>
            </a:br>
            <a:endParaRPr lang="en-CA" sz="3000" b="1" cap="none" dirty="0">
              <a:solidFill>
                <a:srgbClr val="C00000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3000" cap="none" dirty="0"/>
              <a:t>Make sure to SAVE the PDF (or else all your work will be lost!)</a:t>
            </a:r>
            <a:br>
              <a:rPr lang="en-CA" sz="3000" cap="none" dirty="0"/>
            </a:br>
            <a:endParaRPr lang="en-CA" sz="3000" cap="none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3000" cap="none" dirty="0"/>
              <a:t>Upload PDF to class “MYP 2019-2020 Grade 9s”</a:t>
            </a:r>
            <a:endParaRPr lang="en-CA" sz="3000" cap="none" dirty="0">
              <a:solidFill>
                <a:srgbClr val="C00000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A50EA-B85A-8540-867E-A1AC3326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058" y="67733"/>
            <a:ext cx="5525942" cy="396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7EAAD-B3F7-8E4B-8BDC-90079DAE5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694" y="3603817"/>
            <a:ext cx="3467753" cy="2695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52DC8-9E0B-2D45-860B-2AA3E72AB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1" y="3447038"/>
            <a:ext cx="3149599" cy="22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282436-32ED-BA4F-A60E-4EB17ADE60EC}"/>
              </a:ext>
            </a:extLst>
          </p:cNvPr>
          <p:cNvSpPr txBox="1">
            <a:spLocks/>
          </p:cNvSpPr>
          <p:nvPr/>
        </p:nvSpPr>
        <p:spPr>
          <a:xfrm>
            <a:off x="0" y="203200"/>
            <a:ext cx="12192000" cy="6654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REMINDER:</a:t>
            </a:r>
          </a:p>
          <a:p>
            <a:pPr algn="ctr"/>
            <a:endParaRPr lang="en-US" dirty="0"/>
          </a:p>
          <a:p>
            <a:pPr algn="ctr"/>
            <a:r>
              <a:rPr lang="en-US" sz="4100" dirty="0"/>
              <a:t>To be eligible for MYP completion and distinction certificates you must complete </a:t>
            </a:r>
            <a:br>
              <a:rPr lang="en-US" sz="4100" dirty="0"/>
            </a:br>
            <a:r>
              <a:rPr lang="en-US" sz="4100" i="1" dirty="0">
                <a:solidFill>
                  <a:schemeClr val="tx1"/>
                </a:solidFill>
              </a:rPr>
              <a:t>10 hours in each year for 30 hours in total</a:t>
            </a:r>
          </a:p>
        </p:txBody>
      </p:sp>
    </p:spTree>
    <p:extLst>
      <p:ext uri="{BB962C8B-B14F-4D97-AF65-F5344CB8AC3E}">
        <p14:creationId xmlns:p14="http://schemas.microsoft.com/office/powerpoint/2010/main" val="310114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F464-0E1D-5940-A9BD-62B3D3F2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4495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dirty="0"/>
              <a:t>MYP Service learning and school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A7FA-6E84-114D-BB1A-59F6E74745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533" y="1802296"/>
            <a:ext cx="6045200" cy="3572289"/>
          </a:xfrm>
        </p:spPr>
        <p:txBody>
          <a:bodyPr>
            <a:noAutofit/>
          </a:bodyPr>
          <a:lstStyle/>
          <a:p>
            <a:r>
              <a:rPr lang="en-US" sz="2500" dirty="0"/>
              <a:t>MYP Service learning:</a:t>
            </a:r>
          </a:p>
          <a:p>
            <a:pPr lvl="1"/>
            <a:r>
              <a:rPr lang="en-US" sz="2500" cap="none" dirty="0"/>
              <a:t>10 hours in each year-Gr 8, 9 AND 10 for a total of 30 hours </a:t>
            </a:r>
          </a:p>
          <a:p>
            <a:pPr lvl="1"/>
            <a:r>
              <a:rPr lang="en-US" sz="2500" cap="none" dirty="0"/>
              <a:t>Completed on </a:t>
            </a:r>
            <a:r>
              <a:rPr lang="en-US" sz="2500" cap="none" dirty="0">
                <a:solidFill>
                  <a:srgbClr val="0070C0"/>
                </a:solidFill>
              </a:rPr>
              <a:t>MYBLUEPRINT.CA</a:t>
            </a:r>
          </a:p>
          <a:p>
            <a:pPr lvl="1"/>
            <a:r>
              <a:rPr lang="en-US" sz="2500" cap="none" dirty="0"/>
              <a:t>Classroom, school, or community</a:t>
            </a:r>
          </a:p>
          <a:p>
            <a:pPr lvl="1"/>
            <a:r>
              <a:rPr lang="en-US" sz="2500" cap="none" dirty="0"/>
              <a:t>Reflection on service required each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56861-E9FD-9546-AA2C-3F88B7C4E0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802296"/>
            <a:ext cx="5825496" cy="3572289"/>
          </a:xfrm>
        </p:spPr>
        <p:txBody>
          <a:bodyPr>
            <a:noAutofit/>
          </a:bodyPr>
          <a:lstStyle/>
          <a:p>
            <a:r>
              <a:rPr lang="en-US" sz="2500" dirty="0"/>
              <a:t>School awards</a:t>
            </a:r>
          </a:p>
          <a:p>
            <a:pPr lvl="1"/>
            <a:r>
              <a:rPr lang="en-US" sz="2500" cap="none" dirty="0"/>
              <a:t>Minor awards: 30-100 hours</a:t>
            </a:r>
          </a:p>
          <a:p>
            <a:pPr lvl="1"/>
            <a:r>
              <a:rPr lang="en-US" sz="2500" cap="none" dirty="0"/>
              <a:t>Major awards: 100+ hours</a:t>
            </a:r>
          </a:p>
          <a:p>
            <a:pPr lvl="1"/>
            <a:r>
              <a:rPr lang="en-US" sz="2500" cap="none" dirty="0"/>
              <a:t>Service to school only</a:t>
            </a:r>
          </a:p>
          <a:p>
            <a:pPr lvl="1"/>
            <a:r>
              <a:rPr lang="en-US" sz="2500" cap="none" dirty="0"/>
              <a:t>Completed via link on </a:t>
            </a:r>
            <a:br>
              <a:rPr lang="en-US" sz="2500" cap="none" dirty="0"/>
            </a:br>
            <a:r>
              <a:rPr lang="en-US" sz="2500" cap="none" dirty="0">
                <a:solidFill>
                  <a:srgbClr val="0070C0"/>
                </a:solidFill>
              </a:rPr>
              <a:t>boyd.sd38.bc.ca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3B8708-3300-A94E-B42C-CBF43CE2A330}"/>
              </a:ext>
            </a:extLst>
          </p:cNvPr>
          <p:cNvSpPr txBox="1">
            <a:spLocks/>
          </p:cNvSpPr>
          <p:nvPr/>
        </p:nvSpPr>
        <p:spPr>
          <a:xfrm>
            <a:off x="0" y="5374585"/>
            <a:ext cx="12192000" cy="148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NO DOUBLE DIPPING!!!</a:t>
            </a:r>
          </a:p>
        </p:txBody>
      </p:sp>
    </p:spTree>
    <p:extLst>
      <p:ext uri="{BB962C8B-B14F-4D97-AF65-F5344CB8AC3E}">
        <p14:creationId xmlns:p14="http://schemas.microsoft.com/office/powerpoint/2010/main" val="41527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{94F19FD6-C2D2-EB42-B8E9-FAC1734EEB6F}tf10001077</Template>
  <TotalTime>6026</TotalTime>
  <Words>340</Words>
  <Application>Microsoft Macintosh PowerPoint</Application>
  <PresentationFormat>Widescreen</PresentationFormat>
  <Paragraphs>65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Impact</vt:lpstr>
      <vt:lpstr>Wingdings</vt:lpstr>
      <vt:lpstr>Main Event</vt:lpstr>
      <vt:lpstr>Service Learning in the middle years programme</vt:lpstr>
      <vt:lpstr> IB Learners strive to be caring members of the community who demonstrate a personal commitment to service, and act to make a positive difference to the lives of others and the environment” (Principles).  </vt:lpstr>
      <vt:lpstr>What is service learning?</vt:lpstr>
      <vt:lpstr>Learning objectives</vt:lpstr>
      <vt:lpstr>How to record your  MYP service learning HOURS</vt:lpstr>
      <vt:lpstr>PowerPoint Presentation</vt:lpstr>
      <vt:lpstr>PowerPoint Presentation</vt:lpstr>
      <vt:lpstr>PowerPoint Presentation</vt:lpstr>
      <vt:lpstr>MYP Service learning and school awards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in the middle years programme</dc:title>
  <dc:creator>Microsoft Office User</dc:creator>
  <cp:lastModifiedBy>Eva Tong</cp:lastModifiedBy>
  <cp:revision>26</cp:revision>
  <cp:lastPrinted>2018-11-05T20:26:19Z</cp:lastPrinted>
  <dcterms:created xsi:type="dcterms:W3CDTF">2018-11-03T03:43:35Z</dcterms:created>
  <dcterms:modified xsi:type="dcterms:W3CDTF">2019-11-02T23:38:17Z</dcterms:modified>
</cp:coreProperties>
</file>