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5859"/>
  </p:normalViewPr>
  <p:slideViewPr>
    <p:cSldViewPr snapToGrid="0">
      <p:cViewPr varScale="1">
        <p:scale>
          <a:sx n="90" d="100"/>
          <a:sy n="90" d="100"/>
        </p:scale>
        <p:origin x="232"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1E30F-6B38-4F91-AE9B-37DD70443458}" type="doc">
      <dgm:prSet loTypeId="urn:microsoft.com/office/officeart/2005/8/layout/process4" loCatId="process" qsTypeId="urn:microsoft.com/office/officeart/2005/8/quickstyle/simple3" qsCatId="simple" csTypeId="urn:microsoft.com/office/officeart/2005/8/colors/colorful2" csCatId="colorful" phldr="1"/>
      <dgm:spPr/>
      <dgm:t>
        <a:bodyPr/>
        <a:lstStyle/>
        <a:p>
          <a:endParaRPr lang="en-US"/>
        </a:p>
      </dgm:t>
    </dgm:pt>
    <dgm:pt modelId="{C5333CB6-CA2B-4E1C-BF6B-0C1B367838B1}">
      <dgm:prSet/>
      <dgm:spPr/>
      <dgm:t>
        <a:bodyPr/>
        <a:lstStyle/>
        <a:p>
          <a:r>
            <a:rPr lang="en-US"/>
            <a:t>We’re the School Moniker Committee (SMC) and we’d like to share some of our thoughts on the Trojan moniker and some updates on the work we’ve been doing this semester.</a:t>
          </a:r>
        </a:p>
      </dgm:t>
    </dgm:pt>
    <dgm:pt modelId="{5F99639E-0E90-4801-8EAD-7AECBD10AAFD}" type="parTrans" cxnId="{8380F4B5-1A51-4BE7-8C62-6BFCDF40F38D}">
      <dgm:prSet/>
      <dgm:spPr/>
      <dgm:t>
        <a:bodyPr/>
        <a:lstStyle/>
        <a:p>
          <a:endParaRPr lang="en-US"/>
        </a:p>
      </dgm:t>
    </dgm:pt>
    <dgm:pt modelId="{F94D1967-12D9-44D4-993C-FA6494FBEC03}" type="sibTrans" cxnId="{8380F4B5-1A51-4BE7-8C62-6BFCDF40F38D}">
      <dgm:prSet/>
      <dgm:spPr/>
      <dgm:t>
        <a:bodyPr/>
        <a:lstStyle/>
        <a:p>
          <a:endParaRPr lang="en-US"/>
        </a:p>
      </dgm:t>
    </dgm:pt>
    <dgm:pt modelId="{CAF7783A-C770-47B0-ACB9-E99F467DC0DF}">
      <dgm:prSet/>
      <dgm:spPr/>
      <dgm:t>
        <a:bodyPr/>
        <a:lstStyle/>
        <a:p>
          <a:r>
            <a:rPr lang="en-US" dirty="0"/>
            <a:t>We think it is time for Hugh Boyd to move on from the Trojan moniker, and the Tommy Trojan mascot and logo, and replace it with something else!</a:t>
          </a:r>
        </a:p>
      </dgm:t>
    </dgm:pt>
    <dgm:pt modelId="{0D6F3767-61F5-4240-86B1-BD5BFE031CDC}" type="parTrans" cxnId="{04AEF985-4B18-4F28-B3E8-F67C2CD11137}">
      <dgm:prSet/>
      <dgm:spPr/>
      <dgm:t>
        <a:bodyPr/>
        <a:lstStyle/>
        <a:p>
          <a:endParaRPr lang="en-US"/>
        </a:p>
      </dgm:t>
    </dgm:pt>
    <dgm:pt modelId="{746354B2-2C01-4B55-94BB-1D320C80A2BF}" type="sibTrans" cxnId="{04AEF985-4B18-4F28-B3E8-F67C2CD11137}">
      <dgm:prSet/>
      <dgm:spPr/>
      <dgm:t>
        <a:bodyPr/>
        <a:lstStyle/>
        <a:p>
          <a:endParaRPr lang="en-US"/>
        </a:p>
      </dgm:t>
    </dgm:pt>
    <dgm:pt modelId="{1038FFD3-CC60-6144-B940-E8987FD07516}" type="pres">
      <dgm:prSet presAssocID="{0841E30F-6B38-4F91-AE9B-37DD70443458}" presName="Name0" presStyleCnt="0">
        <dgm:presLayoutVars>
          <dgm:dir/>
          <dgm:animLvl val="lvl"/>
          <dgm:resizeHandles val="exact"/>
        </dgm:presLayoutVars>
      </dgm:prSet>
      <dgm:spPr/>
    </dgm:pt>
    <dgm:pt modelId="{21EB3D07-222B-2E42-9ECF-75DEA08EC72D}" type="pres">
      <dgm:prSet presAssocID="{CAF7783A-C770-47B0-ACB9-E99F467DC0DF}" presName="boxAndChildren" presStyleCnt="0"/>
      <dgm:spPr/>
    </dgm:pt>
    <dgm:pt modelId="{A915B7A8-17FC-AC40-8058-742BEDC7CD8B}" type="pres">
      <dgm:prSet presAssocID="{CAF7783A-C770-47B0-ACB9-E99F467DC0DF}" presName="parentTextBox" presStyleLbl="node1" presStyleIdx="0" presStyleCnt="2"/>
      <dgm:spPr/>
    </dgm:pt>
    <dgm:pt modelId="{8D09A362-94B9-124E-B3C4-B34237AAE440}" type="pres">
      <dgm:prSet presAssocID="{F94D1967-12D9-44D4-993C-FA6494FBEC03}" presName="sp" presStyleCnt="0"/>
      <dgm:spPr/>
    </dgm:pt>
    <dgm:pt modelId="{94C6EADB-3665-2B41-BEB9-ADD18BF05566}" type="pres">
      <dgm:prSet presAssocID="{C5333CB6-CA2B-4E1C-BF6B-0C1B367838B1}" presName="arrowAndChildren" presStyleCnt="0"/>
      <dgm:spPr/>
    </dgm:pt>
    <dgm:pt modelId="{097D7AE4-FA48-9846-B248-1B58C39B765D}" type="pres">
      <dgm:prSet presAssocID="{C5333CB6-CA2B-4E1C-BF6B-0C1B367838B1}" presName="parentTextArrow" presStyleLbl="node1" presStyleIdx="1" presStyleCnt="2"/>
      <dgm:spPr/>
    </dgm:pt>
  </dgm:ptLst>
  <dgm:cxnLst>
    <dgm:cxn modelId="{4841DA1C-9493-9A47-AA46-DE54D1F4D93A}" type="presOf" srcId="{0841E30F-6B38-4F91-AE9B-37DD70443458}" destId="{1038FFD3-CC60-6144-B940-E8987FD07516}" srcOrd="0" destOrd="0" presId="urn:microsoft.com/office/officeart/2005/8/layout/process4"/>
    <dgm:cxn modelId="{1BBD987A-8F47-2F4F-AA10-F951ED3BE92F}" type="presOf" srcId="{C5333CB6-CA2B-4E1C-BF6B-0C1B367838B1}" destId="{097D7AE4-FA48-9846-B248-1B58C39B765D}" srcOrd="0" destOrd="0" presId="urn:microsoft.com/office/officeart/2005/8/layout/process4"/>
    <dgm:cxn modelId="{04AEF985-4B18-4F28-B3E8-F67C2CD11137}" srcId="{0841E30F-6B38-4F91-AE9B-37DD70443458}" destId="{CAF7783A-C770-47B0-ACB9-E99F467DC0DF}" srcOrd="1" destOrd="0" parTransId="{0D6F3767-61F5-4240-86B1-BD5BFE031CDC}" sibTransId="{746354B2-2C01-4B55-94BB-1D320C80A2BF}"/>
    <dgm:cxn modelId="{9108E1A3-9C28-A44C-A9D9-82066C7060CB}" type="presOf" srcId="{CAF7783A-C770-47B0-ACB9-E99F467DC0DF}" destId="{A915B7A8-17FC-AC40-8058-742BEDC7CD8B}" srcOrd="0" destOrd="0" presId="urn:microsoft.com/office/officeart/2005/8/layout/process4"/>
    <dgm:cxn modelId="{8380F4B5-1A51-4BE7-8C62-6BFCDF40F38D}" srcId="{0841E30F-6B38-4F91-AE9B-37DD70443458}" destId="{C5333CB6-CA2B-4E1C-BF6B-0C1B367838B1}" srcOrd="0" destOrd="0" parTransId="{5F99639E-0E90-4801-8EAD-7AECBD10AAFD}" sibTransId="{F94D1967-12D9-44D4-993C-FA6494FBEC03}"/>
    <dgm:cxn modelId="{CCDF594E-C17C-1445-B751-F911606BB659}" type="presParOf" srcId="{1038FFD3-CC60-6144-B940-E8987FD07516}" destId="{21EB3D07-222B-2E42-9ECF-75DEA08EC72D}" srcOrd="0" destOrd="0" presId="urn:microsoft.com/office/officeart/2005/8/layout/process4"/>
    <dgm:cxn modelId="{0D79689B-7DD1-FC4D-9270-C20B46AE0841}" type="presParOf" srcId="{21EB3D07-222B-2E42-9ECF-75DEA08EC72D}" destId="{A915B7A8-17FC-AC40-8058-742BEDC7CD8B}" srcOrd="0" destOrd="0" presId="urn:microsoft.com/office/officeart/2005/8/layout/process4"/>
    <dgm:cxn modelId="{3775C608-6BB2-1C42-8273-A69B77403F34}" type="presParOf" srcId="{1038FFD3-CC60-6144-B940-E8987FD07516}" destId="{8D09A362-94B9-124E-B3C4-B34237AAE440}" srcOrd="1" destOrd="0" presId="urn:microsoft.com/office/officeart/2005/8/layout/process4"/>
    <dgm:cxn modelId="{86C74691-00F4-EC43-99BE-66C523CD498C}" type="presParOf" srcId="{1038FFD3-CC60-6144-B940-E8987FD07516}" destId="{94C6EADB-3665-2B41-BEB9-ADD18BF05566}" srcOrd="2" destOrd="0" presId="urn:microsoft.com/office/officeart/2005/8/layout/process4"/>
    <dgm:cxn modelId="{F02B97BA-B2A4-F448-954D-96739B332123}" type="presParOf" srcId="{94C6EADB-3665-2B41-BEB9-ADD18BF05566}" destId="{097D7AE4-FA48-9846-B248-1B58C39B765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319B13-AB9D-44E3-B60C-65764660E03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731B596-5329-47B7-891B-A5C3B5FAD668}">
      <dgm:prSet/>
      <dgm:spPr/>
      <dgm:t>
        <a:bodyPr/>
        <a:lstStyle/>
        <a:p>
          <a:pPr>
            <a:lnSpc>
              <a:spcPct val="100000"/>
            </a:lnSpc>
          </a:pPr>
          <a:r>
            <a:rPr lang="en-US" dirty="0"/>
            <a:t>1) The Trojan name is not in-line with broader societal shifts that acknowledge importance of diversity and inclusion</a:t>
          </a:r>
        </a:p>
      </dgm:t>
    </dgm:pt>
    <dgm:pt modelId="{98466D5D-F27B-48AD-A8A5-6DCD1A0E0625}" type="parTrans" cxnId="{DCBA98DA-AE26-4D86-A541-096FF55ABB5C}">
      <dgm:prSet/>
      <dgm:spPr/>
      <dgm:t>
        <a:bodyPr/>
        <a:lstStyle/>
        <a:p>
          <a:endParaRPr lang="en-US"/>
        </a:p>
      </dgm:t>
    </dgm:pt>
    <dgm:pt modelId="{D1AF7801-1BAB-40E0-8F13-AD30A0B650E5}" type="sibTrans" cxnId="{DCBA98DA-AE26-4D86-A541-096FF55ABB5C}">
      <dgm:prSet/>
      <dgm:spPr/>
      <dgm:t>
        <a:bodyPr/>
        <a:lstStyle/>
        <a:p>
          <a:pPr>
            <a:lnSpc>
              <a:spcPct val="100000"/>
            </a:lnSpc>
          </a:pPr>
          <a:endParaRPr lang="en-US"/>
        </a:p>
      </dgm:t>
    </dgm:pt>
    <dgm:pt modelId="{5BBC799E-ED06-4CAB-A5F0-6DF0A9F225D5}">
      <dgm:prSet/>
      <dgm:spPr/>
      <dgm:t>
        <a:bodyPr/>
        <a:lstStyle/>
        <a:p>
          <a:pPr>
            <a:lnSpc>
              <a:spcPct val="100000"/>
            </a:lnSpc>
          </a:pPr>
          <a:r>
            <a:rPr lang="en-US" dirty="0"/>
            <a:t>2) We need a name that is representative of our increasingly diverse community and the unceded land we live, work, and play on. This is not accomplished with a name that has no real historical ties to Richmond, nor when a mascot or school logo is a buff white man. Let’s do better!</a:t>
          </a:r>
        </a:p>
      </dgm:t>
    </dgm:pt>
    <dgm:pt modelId="{8919D54D-BA4E-43D1-990B-D59343F01F4D}" type="parTrans" cxnId="{EF548E3F-A6C9-4AF4-80FF-FF69AD4BBEF5}">
      <dgm:prSet/>
      <dgm:spPr/>
      <dgm:t>
        <a:bodyPr/>
        <a:lstStyle/>
        <a:p>
          <a:endParaRPr lang="en-US"/>
        </a:p>
      </dgm:t>
    </dgm:pt>
    <dgm:pt modelId="{99224E46-12DC-4CA1-95A7-977C229AA0ED}" type="sibTrans" cxnId="{EF548E3F-A6C9-4AF4-80FF-FF69AD4BBEF5}">
      <dgm:prSet/>
      <dgm:spPr/>
      <dgm:t>
        <a:bodyPr/>
        <a:lstStyle/>
        <a:p>
          <a:pPr>
            <a:lnSpc>
              <a:spcPct val="100000"/>
            </a:lnSpc>
          </a:pPr>
          <a:endParaRPr lang="en-US"/>
        </a:p>
      </dgm:t>
    </dgm:pt>
    <dgm:pt modelId="{A6DF10FA-2CD2-4AA9-BF81-51D1B2A5AC6C}">
      <dgm:prSet/>
      <dgm:spPr/>
      <dgm:t>
        <a:bodyPr/>
        <a:lstStyle/>
        <a:p>
          <a:pPr>
            <a:lnSpc>
              <a:spcPct val="100000"/>
            </a:lnSpc>
          </a:pPr>
          <a:r>
            <a:rPr lang="en-US" dirty="0"/>
            <a:t>***But that doesn’t mean we are erasing history </a:t>
          </a:r>
          <a:r>
            <a:rPr lang="en-US" dirty="0">
              <a:sym typeface="Wingdings" panose="05000000000000000000" pitchFamily="2" charset="2"/>
            </a:rPr>
            <a:t></a:t>
          </a:r>
          <a:r>
            <a:rPr lang="en-US" dirty="0"/>
            <a:t>  we can still acknowledge our history as the Trojans because it is part of our story, but it is time to start writing a new chapter!</a:t>
          </a:r>
        </a:p>
      </dgm:t>
    </dgm:pt>
    <dgm:pt modelId="{02FE8A3D-EAB4-416A-ABE5-B6FA370BAF4D}" type="parTrans" cxnId="{31C338A6-4AC2-45AA-8EAA-7EB10E86B21E}">
      <dgm:prSet/>
      <dgm:spPr/>
      <dgm:t>
        <a:bodyPr/>
        <a:lstStyle/>
        <a:p>
          <a:endParaRPr lang="en-US"/>
        </a:p>
      </dgm:t>
    </dgm:pt>
    <dgm:pt modelId="{461D730A-3DCA-4896-863B-F770E5A9EC39}" type="sibTrans" cxnId="{31C338A6-4AC2-45AA-8EAA-7EB10E86B21E}">
      <dgm:prSet/>
      <dgm:spPr/>
      <dgm:t>
        <a:bodyPr/>
        <a:lstStyle/>
        <a:p>
          <a:pPr>
            <a:lnSpc>
              <a:spcPct val="100000"/>
            </a:lnSpc>
          </a:pPr>
          <a:endParaRPr lang="en-US"/>
        </a:p>
      </dgm:t>
    </dgm:pt>
    <dgm:pt modelId="{A0C3EF6A-C319-4C15-B44A-0B8D50CC734C}">
      <dgm:prSet/>
      <dgm:spPr/>
      <dgm:t>
        <a:bodyPr/>
        <a:lstStyle/>
        <a:p>
          <a:pPr>
            <a:lnSpc>
              <a:spcPct val="100000"/>
            </a:lnSpc>
          </a:pPr>
          <a:r>
            <a:rPr lang="en-US" dirty="0"/>
            <a:t>***Again, we are open to your ideas, so please reach out and attend one of our meetings! We meet every Wednesday and Friday in Mr. Smythe’s art room.</a:t>
          </a:r>
        </a:p>
      </dgm:t>
    </dgm:pt>
    <dgm:pt modelId="{37A2C654-A71A-47AB-B5F9-BC2F5A405EBF}" type="parTrans" cxnId="{D9597DC2-7374-425F-BDA7-D2BF38C2ED5E}">
      <dgm:prSet/>
      <dgm:spPr/>
      <dgm:t>
        <a:bodyPr/>
        <a:lstStyle/>
        <a:p>
          <a:endParaRPr lang="en-US"/>
        </a:p>
      </dgm:t>
    </dgm:pt>
    <dgm:pt modelId="{DC23C99E-A961-4A4E-A512-3CB1E33019F2}" type="sibTrans" cxnId="{D9597DC2-7374-425F-BDA7-D2BF38C2ED5E}">
      <dgm:prSet/>
      <dgm:spPr/>
      <dgm:t>
        <a:bodyPr/>
        <a:lstStyle/>
        <a:p>
          <a:endParaRPr lang="en-US"/>
        </a:p>
      </dgm:t>
    </dgm:pt>
    <dgm:pt modelId="{02B95720-9FF5-094E-A80F-94221AA1DF3C}" type="pres">
      <dgm:prSet presAssocID="{7E319B13-AB9D-44E3-B60C-65764660E030}" presName="linear" presStyleCnt="0">
        <dgm:presLayoutVars>
          <dgm:animLvl val="lvl"/>
          <dgm:resizeHandles val="exact"/>
        </dgm:presLayoutVars>
      </dgm:prSet>
      <dgm:spPr/>
    </dgm:pt>
    <dgm:pt modelId="{A586C7B5-CA01-354B-81E6-9F1567F562BC}" type="pres">
      <dgm:prSet presAssocID="{0731B596-5329-47B7-891B-A5C3B5FAD668}" presName="parentText" presStyleLbl="node1" presStyleIdx="0" presStyleCnt="4">
        <dgm:presLayoutVars>
          <dgm:chMax val="0"/>
          <dgm:bulletEnabled val="1"/>
        </dgm:presLayoutVars>
      </dgm:prSet>
      <dgm:spPr/>
    </dgm:pt>
    <dgm:pt modelId="{44FAF472-2F25-B142-BD56-EC31A7C70ABE}" type="pres">
      <dgm:prSet presAssocID="{D1AF7801-1BAB-40E0-8F13-AD30A0B650E5}" presName="spacer" presStyleCnt="0"/>
      <dgm:spPr/>
    </dgm:pt>
    <dgm:pt modelId="{B72CD501-9526-284F-ACE4-318070910A06}" type="pres">
      <dgm:prSet presAssocID="{5BBC799E-ED06-4CAB-A5F0-6DF0A9F225D5}" presName="parentText" presStyleLbl="node1" presStyleIdx="1" presStyleCnt="4">
        <dgm:presLayoutVars>
          <dgm:chMax val="0"/>
          <dgm:bulletEnabled val="1"/>
        </dgm:presLayoutVars>
      </dgm:prSet>
      <dgm:spPr/>
    </dgm:pt>
    <dgm:pt modelId="{6B3ADEC7-89FC-CD4E-A228-673E24202A04}" type="pres">
      <dgm:prSet presAssocID="{99224E46-12DC-4CA1-95A7-977C229AA0ED}" presName="spacer" presStyleCnt="0"/>
      <dgm:spPr/>
    </dgm:pt>
    <dgm:pt modelId="{F238B257-82EC-7642-AFDF-CABF4EB3429E}" type="pres">
      <dgm:prSet presAssocID="{A6DF10FA-2CD2-4AA9-BF81-51D1B2A5AC6C}" presName="parentText" presStyleLbl="node1" presStyleIdx="2" presStyleCnt="4">
        <dgm:presLayoutVars>
          <dgm:chMax val="0"/>
          <dgm:bulletEnabled val="1"/>
        </dgm:presLayoutVars>
      </dgm:prSet>
      <dgm:spPr/>
    </dgm:pt>
    <dgm:pt modelId="{2D35F88A-F8E3-2A44-AD68-A458D2CB60FE}" type="pres">
      <dgm:prSet presAssocID="{461D730A-3DCA-4896-863B-F770E5A9EC39}" presName="spacer" presStyleCnt="0"/>
      <dgm:spPr/>
    </dgm:pt>
    <dgm:pt modelId="{CD14D430-60DB-6E45-8D49-9FBAB5FBDCEF}" type="pres">
      <dgm:prSet presAssocID="{A0C3EF6A-C319-4C15-B44A-0B8D50CC734C}" presName="parentText" presStyleLbl="node1" presStyleIdx="3" presStyleCnt="4">
        <dgm:presLayoutVars>
          <dgm:chMax val="0"/>
          <dgm:bulletEnabled val="1"/>
        </dgm:presLayoutVars>
      </dgm:prSet>
      <dgm:spPr/>
    </dgm:pt>
  </dgm:ptLst>
  <dgm:cxnLst>
    <dgm:cxn modelId="{99D7B30D-2702-5748-A1CE-284D2A792EF6}" type="presOf" srcId="{A6DF10FA-2CD2-4AA9-BF81-51D1B2A5AC6C}" destId="{F238B257-82EC-7642-AFDF-CABF4EB3429E}" srcOrd="0" destOrd="0" presId="urn:microsoft.com/office/officeart/2005/8/layout/vList2"/>
    <dgm:cxn modelId="{EF548E3F-A6C9-4AF4-80FF-FF69AD4BBEF5}" srcId="{7E319B13-AB9D-44E3-B60C-65764660E030}" destId="{5BBC799E-ED06-4CAB-A5F0-6DF0A9F225D5}" srcOrd="1" destOrd="0" parTransId="{8919D54D-BA4E-43D1-990B-D59343F01F4D}" sibTransId="{99224E46-12DC-4CA1-95A7-977C229AA0ED}"/>
    <dgm:cxn modelId="{F4F8F650-DD36-7741-9F84-373FD3C161AB}" type="presOf" srcId="{0731B596-5329-47B7-891B-A5C3B5FAD668}" destId="{A586C7B5-CA01-354B-81E6-9F1567F562BC}" srcOrd="0" destOrd="0" presId="urn:microsoft.com/office/officeart/2005/8/layout/vList2"/>
    <dgm:cxn modelId="{AB46CF68-A9E5-FE4B-9110-A8A62785CEB7}" type="presOf" srcId="{7E319B13-AB9D-44E3-B60C-65764660E030}" destId="{02B95720-9FF5-094E-A80F-94221AA1DF3C}" srcOrd="0" destOrd="0" presId="urn:microsoft.com/office/officeart/2005/8/layout/vList2"/>
    <dgm:cxn modelId="{977EC171-E26F-574D-ACB6-1136CA8FD40E}" type="presOf" srcId="{5BBC799E-ED06-4CAB-A5F0-6DF0A9F225D5}" destId="{B72CD501-9526-284F-ACE4-318070910A06}" srcOrd="0" destOrd="0" presId="urn:microsoft.com/office/officeart/2005/8/layout/vList2"/>
    <dgm:cxn modelId="{31C338A6-4AC2-45AA-8EAA-7EB10E86B21E}" srcId="{7E319B13-AB9D-44E3-B60C-65764660E030}" destId="{A6DF10FA-2CD2-4AA9-BF81-51D1B2A5AC6C}" srcOrd="2" destOrd="0" parTransId="{02FE8A3D-EAB4-416A-ABE5-B6FA370BAF4D}" sibTransId="{461D730A-3DCA-4896-863B-F770E5A9EC39}"/>
    <dgm:cxn modelId="{D9597DC2-7374-425F-BDA7-D2BF38C2ED5E}" srcId="{7E319B13-AB9D-44E3-B60C-65764660E030}" destId="{A0C3EF6A-C319-4C15-B44A-0B8D50CC734C}" srcOrd="3" destOrd="0" parTransId="{37A2C654-A71A-47AB-B5F9-BC2F5A405EBF}" sibTransId="{DC23C99E-A961-4A4E-A512-3CB1E33019F2}"/>
    <dgm:cxn modelId="{DCBA98DA-AE26-4D86-A541-096FF55ABB5C}" srcId="{7E319B13-AB9D-44E3-B60C-65764660E030}" destId="{0731B596-5329-47B7-891B-A5C3B5FAD668}" srcOrd="0" destOrd="0" parTransId="{98466D5D-F27B-48AD-A8A5-6DCD1A0E0625}" sibTransId="{D1AF7801-1BAB-40E0-8F13-AD30A0B650E5}"/>
    <dgm:cxn modelId="{22967CEE-94F5-B84A-B951-07AAC910313D}" type="presOf" srcId="{A0C3EF6A-C319-4C15-B44A-0B8D50CC734C}" destId="{CD14D430-60DB-6E45-8D49-9FBAB5FBDCEF}" srcOrd="0" destOrd="0" presId="urn:microsoft.com/office/officeart/2005/8/layout/vList2"/>
    <dgm:cxn modelId="{07341E61-E10D-2541-A35D-48E5E7402B33}" type="presParOf" srcId="{02B95720-9FF5-094E-A80F-94221AA1DF3C}" destId="{A586C7B5-CA01-354B-81E6-9F1567F562BC}" srcOrd="0" destOrd="0" presId="urn:microsoft.com/office/officeart/2005/8/layout/vList2"/>
    <dgm:cxn modelId="{3517D29C-7EEC-5F4C-9CCD-6E236A9340F6}" type="presParOf" srcId="{02B95720-9FF5-094E-A80F-94221AA1DF3C}" destId="{44FAF472-2F25-B142-BD56-EC31A7C70ABE}" srcOrd="1" destOrd="0" presId="urn:microsoft.com/office/officeart/2005/8/layout/vList2"/>
    <dgm:cxn modelId="{F31BAE3A-3F69-7A4B-BF59-FBB35ED4C8CC}" type="presParOf" srcId="{02B95720-9FF5-094E-A80F-94221AA1DF3C}" destId="{B72CD501-9526-284F-ACE4-318070910A06}" srcOrd="2" destOrd="0" presId="urn:microsoft.com/office/officeart/2005/8/layout/vList2"/>
    <dgm:cxn modelId="{779DF886-A4E2-5D45-8921-42E1479431C6}" type="presParOf" srcId="{02B95720-9FF5-094E-A80F-94221AA1DF3C}" destId="{6B3ADEC7-89FC-CD4E-A228-673E24202A04}" srcOrd="3" destOrd="0" presId="urn:microsoft.com/office/officeart/2005/8/layout/vList2"/>
    <dgm:cxn modelId="{48926AEA-032C-8E49-A7EE-99C6A6E00E15}" type="presParOf" srcId="{02B95720-9FF5-094E-A80F-94221AA1DF3C}" destId="{F238B257-82EC-7642-AFDF-CABF4EB3429E}" srcOrd="4" destOrd="0" presId="urn:microsoft.com/office/officeart/2005/8/layout/vList2"/>
    <dgm:cxn modelId="{00A2FF66-78A7-5543-9C29-20752FB48EC3}" type="presParOf" srcId="{02B95720-9FF5-094E-A80F-94221AA1DF3C}" destId="{2D35F88A-F8E3-2A44-AD68-A458D2CB60FE}" srcOrd="5" destOrd="0" presId="urn:microsoft.com/office/officeart/2005/8/layout/vList2"/>
    <dgm:cxn modelId="{122F54C5-C48F-D64C-ACD0-B9FEB2CFA63E}" type="presParOf" srcId="{02B95720-9FF5-094E-A80F-94221AA1DF3C}" destId="{CD14D430-60DB-6E45-8D49-9FBAB5FBDCE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B021B3-172F-4AE8-950C-8ADF542F41D3}" type="doc">
      <dgm:prSet loTypeId="urn:microsoft.com/office/officeart/2005/8/layout/process4" loCatId="process" qsTypeId="urn:microsoft.com/office/officeart/2005/8/quickstyle/simple3" qsCatId="simple" csTypeId="urn:microsoft.com/office/officeart/2005/8/colors/colorful1" csCatId="colorful"/>
      <dgm:spPr/>
      <dgm:t>
        <a:bodyPr/>
        <a:lstStyle/>
        <a:p>
          <a:endParaRPr lang="en-US"/>
        </a:p>
      </dgm:t>
    </dgm:pt>
    <dgm:pt modelId="{00CE2519-AE9C-462E-947B-427B9ED85E16}">
      <dgm:prSet/>
      <dgm:spPr/>
      <dgm:t>
        <a:bodyPr/>
        <a:lstStyle/>
        <a:p>
          <a:r>
            <a:rPr lang="en-US"/>
            <a:t>Working with the school district to complete an Indigenous Protocol form. We want to ensure the local indigenous community are partners and involved in this new moniker process, otherwise we risk repeating the mistakes of the past. </a:t>
          </a:r>
        </a:p>
      </dgm:t>
    </dgm:pt>
    <dgm:pt modelId="{9E79A173-BF4E-4114-B7DB-0E63DB494270}" type="parTrans" cxnId="{B7A14ACE-542E-4F56-B817-179D608E193E}">
      <dgm:prSet/>
      <dgm:spPr/>
      <dgm:t>
        <a:bodyPr/>
        <a:lstStyle/>
        <a:p>
          <a:endParaRPr lang="en-US"/>
        </a:p>
      </dgm:t>
    </dgm:pt>
    <dgm:pt modelId="{C63ED685-7A51-44FA-A1E8-F5B7BDE3616B}" type="sibTrans" cxnId="{B7A14ACE-542E-4F56-B817-179D608E193E}">
      <dgm:prSet/>
      <dgm:spPr/>
      <dgm:t>
        <a:bodyPr/>
        <a:lstStyle/>
        <a:p>
          <a:endParaRPr lang="en-US"/>
        </a:p>
      </dgm:t>
    </dgm:pt>
    <dgm:pt modelId="{605F7D20-637D-4F95-97AF-7BD63C9878F7}">
      <dgm:prSet/>
      <dgm:spPr/>
      <dgm:t>
        <a:bodyPr/>
        <a:lstStyle/>
        <a:p>
          <a:r>
            <a:rPr lang="en-US"/>
            <a:t>Staff and student suggestions for new school moniker </a:t>
          </a:r>
          <a:r>
            <a:rPr lang="en-US">
              <a:sym typeface="Wingdings" panose="05000000000000000000" pitchFamily="2" charset="2"/>
            </a:rPr>
            <a:t></a:t>
          </a:r>
          <a:r>
            <a:rPr lang="en-US"/>
            <a:t> stop by on Wed or Fri at lunch and drop your suggestions in the ‘ballot box’, or, better yet, complete the online survey!</a:t>
          </a:r>
        </a:p>
      </dgm:t>
    </dgm:pt>
    <dgm:pt modelId="{51712358-F7E9-4AF0-B4F0-070BC51238A6}" type="parTrans" cxnId="{C4F5651D-7662-4C5A-A437-963A751F3827}">
      <dgm:prSet/>
      <dgm:spPr/>
      <dgm:t>
        <a:bodyPr/>
        <a:lstStyle/>
        <a:p>
          <a:endParaRPr lang="en-US"/>
        </a:p>
      </dgm:t>
    </dgm:pt>
    <dgm:pt modelId="{633A1432-FCB4-497D-ABAF-B7591AD17053}" type="sibTrans" cxnId="{C4F5651D-7662-4C5A-A437-963A751F3827}">
      <dgm:prSet/>
      <dgm:spPr/>
      <dgm:t>
        <a:bodyPr/>
        <a:lstStyle/>
        <a:p>
          <a:endParaRPr lang="en-US"/>
        </a:p>
      </dgm:t>
    </dgm:pt>
    <dgm:pt modelId="{F69C0B19-4C44-492A-A668-4091B6D36BA2}">
      <dgm:prSet/>
      <dgm:spPr/>
      <dgm:t>
        <a:bodyPr/>
        <a:lstStyle/>
        <a:p>
          <a:r>
            <a:rPr lang="en-US"/>
            <a:t>Prepping for September </a:t>
          </a:r>
          <a:r>
            <a:rPr lang="en-US">
              <a:sym typeface="Wingdings" panose="05000000000000000000" pitchFamily="2" charset="2"/>
            </a:rPr>
            <a:t></a:t>
          </a:r>
          <a:r>
            <a:rPr lang="en-US"/>
            <a:t> We’ve got lots of work ahead of us, so stay tuned for more announcements!</a:t>
          </a:r>
        </a:p>
      </dgm:t>
    </dgm:pt>
    <dgm:pt modelId="{185AB373-7E3F-4CC1-A81F-3E8760D73F0C}" type="parTrans" cxnId="{8F12DD8F-B976-482D-B5B1-4C18D7C91234}">
      <dgm:prSet/>
      <dgm:spPr/>
      <dgm:t>
        <a:bodyPr/>
        <a:lstStyle/>
        <a:p>
          <a:endParaRPr lang="en-US"/>
        </a:p>
      </dgm:t>
    </dgm:pt>
    <dgm:pt modelId="{99383C57-206D-4D6E-8D00-B2B4CD576FD1}" type="sibTrans" cxnId="{8F12DD8F-B976-482D-B5B1-4C18D7C91234}">
      <dgm:prSet/>
      <dgm:spPr/>
      <dgm:t>
        <a:bodyPr/>
        <a:lstStyle/>
        <a:p>
          <a:endParaRPr lang="en-US"/>
        </a:p>
      </dgm:t>
    </dgm:pt>
    <dgm:pt modelId="{870EFA3C-90DC-5047-8534-1ECFB15A6A0D}" type="pres">
      <dgm:prSet presAssocID="{D6B021B3-172F-4AE8-950C-8ADF542F41D3}" presName="Name0" presStyleCnt="0">
        <dgm:presLayoutVars>
          <dgm:dir/>
          <dgm:animLvl val="lvl"/>
          <dgm:resizeHandles val="exact"/>
        </dgm:presLayoutVars>
      </dgm:prSet>
      <dgm:spPr/>
    </dgm:pt>
    <dgm:pt modelId="{30F377F7-AB9F-A846-85C3-9A87208C2C5E}" type="pres">
      <dgm:prSet presAssocID="{F69C0B19-4C44-492A-A668-4091B6D36BA2}" presName="boxAndChildren" presStyleCnt="0"/>
      <dgm:spPr/>
    </dgm:pt>
    <dgm:pt modelId="{A880EFCB-243C-9F47-8383-7FEDADB30737}" type="pres">
      <dgm:prSet presAssocID="{F69C0B19-4C44-492A-A668-4091B6D36BA2}" presName="parentTextBox" presStyleLbl="node1" presStyleIdx="0" presStyleCnt="3"/>
      <dgm:spPr/>
    </dgm:pt>
    <dgm:pt modelId="{6E9D9050-5803-8E4A-94F9-126C7EDB2DD3}" type="pres">
      <dgm:prSet presAssocID="{633A1432-FCB4-497D-ABAF-B7591AD17053}" presName="sp" presStyleCnt="0"/>
      <dgm:spPr/>
    </dgm:pt>
    <dgm:pt modelId="{A3BFAC2F-4D57-734E-AC21-3B047095F3C5}" type="pres">
      <dgm:prSet presAssocID="{605F7D20-637D-4F95-97AF-7BD63C9878F7}" presName="arrowAndChildren" presStyleCnt="0"/>
      <dgm:spPr/>
    </dgm:pt>
    <dgm:pt modelId="{823BAD6D-0BDB-AA40-AC34-5CABAD76F3F9}" type="pres">
      <dgm:prSet presAssocID="{605F7D20-637D-4F95-97AF-7BD63C9878F7}" presName="parentTextArrow" presStyleLbl="node1" presStyleIdx="1" presStyleCnt="3"/>
      <dgm:spPr/>
    </dgm:pt>
    <dgm:pt modelId="{926A6982-A72A-A340-A2DF-D5E4F8FD694C}" type="pres">
      <dgm:prSet presAssocID="{C63ED685-7A51-44FA-A1E8-F5B7BDE3616B}" presName="sp" presStyleCnt="0"/>
      <dgm:spPr/>
    </dgm:pt>
    <dgm:pt modelId="{F2F9755B-B98D-EE4F-828E-9F7613BA75E0}" type="pres">
      <dgm:prSet presAssocID="{00CE2519-AE9C-462E-947B-427B9ED85E16}" presName="arrowAndChildren" presStyleCnt="0"/>
      <dgm:spPr/>
    </dgm:pt>
    <dgm:pt modelId="{D5F69BBB-EE87-764D-856A-33DB33C76DC1}" type="pres">
      <dgm:prSet presAssocID="{00CE2519-AE9C-462E-947B-427B9ED85E16}" presName="parentTextArrow" presStyleLbl="node1" presStyleIdx="2" presStyleCnt="3"/>
      <dgm:spPr/>
    </dgm:pt>
  </dgm:ptLst>
  <dgm:cxnLst>
    <dgm:cxn modelId="{94143113-CC51-414A-B76B-D1B2E6616883}" type="presOf" srcId="{605F7D20-637D-4F95-97AF-7BD63C9878F7}" destId="{823BAD6D-0BDB-AA40-AC34-5CABAD76F3F9}" srcOrd="0" destOrd="0" presId="urn:microsoft.com/office/officeart/2005/8/layout/process4"/>
    <dgm:cxn modelId="{B26D5A19-2B94-714A-9299-50F35506068F}" type="presOf" srcId="{00CE2519-AE9C-462E-947B-427B9ED85E16}" destId="{D5F69BBB-EE87-764D-856A-33DB33C76DC1}" srcOrd="0" destOrd="0" presId="urn:microsoft.com/office/officeart/2005/8/layout/process4"/>
    <dgm:cxn modelId="{C4F5651D-7662-4C5A-A437-963A751F3827}" srcId="{D6B021B3-172F-4AE8-950C-8ADF542F41D3}" destId="{605F7D20-637D-4F95-97AF-7BD63C9878F7}" srcOrd="1" destOrd="0" parTransId="{51712358-F7E9-4AF0-B4F0-070BC51238A6}" sibTransId="{633A1432-FCB4-497D-ABAF-B7591AD17053}"/>
    <dgm:cxn modelId="{C1714849-6F51-1D47-85E8-68E01A5B765F}" type="presOf" srcId="{F69C0B19-4C44-492A-A668-4091B6D36BA2}" destId="{A880EFCB-243C-9F47-8383-7FEDADB30737}" srcOrd="0" destOrd="0" presId="urn:microsoft.com/office/officeart/2005/8/layout/process4"/>
    <dgm:cxn modelId="{8F12DD8F-B976-482D-B5B1-4C18D7C91234}" srcId="{D6B021B3-172F-4AE8-950C-8ADF542F41D3}" destId="{F69C0B19-4C44-492A-A668-4091B6D36BA2}" srcOrd="2" destOrd="0" parTransId="{185AB373-7E3F-4CC1-A81F-3E8760D73F0C}" sibTransId="{99383C57-206D-4D6E-8D00-B2B4CD576FD1}"/>
    <dgm:cxn modelId="{B7A14ACE-542E-4F56-B817-179D608E193E}" srcId="{D6B021B3-172F-4AE8-950C-8ADF542F41D3}" destId="{00CE2519-AE9C-462E-947B-427B9ED85E16}" srcOrd="0" destOrd="0" parTransId="{9E79A173-BF4E-4114-B7DB-0E63DB494270}" sibTransId="{C63ED685-7A51-44FA-A1E8-F5B7BDE3616B}"/>
    <dgm:cxn modelId="{CA8E23D0-E7A7-E245-9E3D-D43698E076CB}" type="presOf" srcId="{D6B021B3-172F-4AE8-950C-8ADF542F41D3}" destId="{870EFA3C-90DC-5047-8534-1ECFB15A6A0D}" srcOrd="0" destOrd="0" presId="urn:microsoft.com/office/officeart/2005/8/layout/process4"/>
    <dgm:cxn modelId="{9719BC3F-7BDA-0341-98B1-BE6E91C71C83}" type="presParOf" srcId="{870EFA3C-90DC-5047-8534-1ECFB15A6A0D}" destId="{30F377F7-AB9F-A846-85C3-9A87208C2C5E}" srcOrd="0" destOrd="0" presId="urn:microsoft.com/office/officeart/2005/8/layout/process4"/>
    <dgm:cxn modelId="{10AC955A-F273-D143-BFE8-C43FD7627568}" type="presParOf" srcId="{30F377F7-AB9F-A846-85C3-9A87208C2C5E}" destId="{A880EFCB-243C-9F47-8383-7FEDADB30737}" srcOrd="0" destOrd="0" presId="urn:microsoft.com/office/officeart/2005/8/layout/process4"/>
    <dgm:cxn modelId="{33C24F20-09DF-FC40-873E-B3AD0606BC36}" type="presParOf" srcId="{870EFA3C-90DC-5047-8534-1ECFB15A6A0D}" destId="{6E9D9050-5803-8E4A-94F9-126C7EDB2DD3}" srcOrd="1" destOrd="0" presId="urn:microsoft.com/office/officeart/2005/8/layout/process4"/>
    <dgm:cxn modelId="{635139CD-38A4-544D-BE2F-C44B852DE966}" type="presParOf" srcId="{870EFA3C-90DC-5047-8534-1ECFB15A6A0D}" destId="{A3BFAC2F-4D57-734E-AC21-3B047095F3C5}" srcOrd="2" destOrd="0" presId="urn:microsoft.com/office/officeart/2005/8/layout/process4"/>
    <dgm:cxn modelId="{2FF47916-8B88-AE4D-9CD5-867BD0846091}" type="presParOf" srcId="{A3BFAC2F-4D57-734E-AC21-3B047095F3C5}" destId="{823BAD6D-0BDB-AA40-AC34-5CABAD76F3F9}" srcOrd="0" destOrd="0" presId="urn:microsoft.com/office/officeart/2005/8/layout/process4"/>
    <dgm:cxn modelId="{FD4F4CE8-88C3-D940-890D-25FD8251C875}" type="presParOf" srcId="{870EFA3C-90DC-5047-8534-1ECFB15A6A0D}" destId="{926A6982-A72A-A340-A2DF-D5E4F8FD694C}" srcOrd="3" destOrd="0" presId="urn:microsoft.com/office/officeart/2005/8/layout/process4"/>
    <dgm:cxn modelId="{FC7C3913-A321-8843-9541-C731E5136CBC}" type="presParOf" srcId="{870EFA3C-90DC-5047-8534-1ECFB15A6A0D}" destId="{F2F9755B-B98D-EE4F-828E-9F7613BA75E0}" srcOrd="4" destOrd="0" presId="urn:microsoft.com/office/officeart/2005/8/layout/process4"/>
    <dgm:cxn modelId="{814F4468-BB1D-A042-86DF-783FD5F26A83}" type="presParOf" srcId="{F2F9755B-B98D-EE4F-828E-9F7613BA75E0}" destId="{D5F69BBB-EE87-764D-856A-33DB33C76DC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5B7A8-17FC-AC40-8058-742BEDC7CD8B}">
      <dsp:nvSpPr>
        <dsp:cNvPr id="0" name=""/>
        <dsp:cNvSpPr/>
      </dsp:nvSpPr>
      <dsp:spPr>
        <a:xfrm>
          <a:off x="0" y="3595970"/>
          <a:ext cx="7084788" cy="2359345"/>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We think it is time for Hugh Boyd to move on from the Trojan moniker, and the Tommy Trojan mascot and logo, and replace it with something else!</a:t>
          </a:r>
        </a:p>
      </dsp:txBody>
      <dsp:txXfrm>
        <a:off x="0" y="3595970"/>
        <a:ext cx="7084788" cy="2359345"/>
      </dsp:txXfrm>
    </dsp:sp>
    <dsp:sp modelId="{097D7AE4-FA48-9846-B248-1B58C39B765D}">
      <dsp:nvSpPr>
        <dsp:cNvPr id="0" name=""/>
        <dsp:cNvSpPr/>
      </dsp:nvSpPr>
      <dsp:spPr>
        <a:xfrm rot="10800000">
          <a:off x="0" y="2686"/>
          <a:ext cx="7084788" cy="3628674"/>
        </a:xfrm>
        <a:prstGeom prst="upArrowCallout">
          <a:avLst/>
        </a:prstGeom>
        <a:solidFill>
          <a:schemeClr val="accent2">
            <a:hueOff val="2997131"/>
            <a:satOff val="-133"/>
            <a:lumOff val="117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We’re the School Moniker Committee (SMC) and we’d like to share some of our thoughts on the Trojan moniker and some updates on the work we’ve been doing this semester.</a:t>
          </a:r>
        </a:p>
      </dsp:txBody>
      <dsp:txXfrm rot="10800000">
        <a:off x="0" y="2686"/>
        <a:ext cx="7084788" cy="2357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6C7B5-CA01-354B-81E6-9F1567F562BC}">
      <dsp:nvSpPr>
        <dsp:cNvPr id="0" name=""/>
        <dsp:cNvSpPr/>
      </dsp:nvSpPr>
      <dsp:spPr>
        <a:xfrm>
          <a:off x="0" y="305596"/>
          <a:ext cx="7084788" cy="1297822"/>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1) The Trojan name is not in-line with broader societal shifts that acknowledge importance of diversity and inclusion</a:t>
          </a:r>
        </a:p>
      </dsp:txBody>
      <dsp:txXfrm>
        <a:off x="63354" y="368950"/>
        <a:ext cx="6958080" cy="1171114"/>
      </dsp:txXfrm>
    </dsp:sp>
    <dsp:sp modelId="{B72CD501-9526-284F-ACE4-318070910A06}">
      <dsp:nvSpPr>
        <dsp:cNvPr id="0" name=""/>
        <dsp:cNvSpPr/>
      </dsp:nvSpPr>
      <dsp:spPr>
        <a:xfrm>
          <a:off x="0" y="1655258"/>
          <a:ext cx="7084788" cy="1297822"/>
        </a:xfrm>
        <a:prstGeom prst="roundRect">
          <a:avLst/>
        </a:prstGeom>
        <a:solidFill>
          <a:schemeClr val="accent2">
            <a:hueOff val="999044"/>
            <a:satOff val="-44"/>
            <a:lumOff val="392"/>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2) We need a name that is representative of our increasingly diverse community and the unceded land we live, work, and play on. This is not accomplished with a name that has no real historical ties to Richmond, nor when a mascot or school logo is a buff white man. Let’s do better!</a:t>
          </a:r>
        </a:p>
      </dsp:txBody>
      <dsp:txXfrm>
        <a:off x="63354" y="1718612"/>
        <a:ext cx="6958080" cy="1171114"/>
      </dsp:txXfrm>
    </dsp:sp>
    <dsp:sp modelId="{F238B257-82EC-7642-AFDF-CABF4EB3429E}">
      <dsp:nvSpPr>
        <dsp:cNvPr id="0" name=""/>
        <dsp:cNvSpPr/>
      </dsp:nvSpPr>
      <dsp:spPr>
        <a:xfrm>
          <a:off x="0" y="3004921"/>
          <a:ext cx="7084788" cy="1297822"/>
        </a:xfrm>
        <a:prstGeom prst="roundRect">
          <a:avLst/>
        </a:prstGeom>
        <a:solidFill>
          <a:schemeClr val="accent2">
            <a:hueOff val="1998087"/>
            <a:satOff val="-89"/>
            <a:lumOff val="784"/>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***But that doesn’t mean we are erasing history </a:t>
          </a:r>
          <a:r>
            <a:rPr lang="en-US" sz="1800" kern="1200" dirty="0">
              <a:sym typeface="Wingdings" panose="05000000000000000000" pitchFamily="2" charset="2"/>
            </a:rPr>
            <a:t></a:t>
          </a:r>
          <a:r>
            <a:rPr lang="en-US" sz="1800" kern="1200" dirty="0"/>
            <a:t>  we can still acknowledge our history as the Trojans because it is part of our story, but it is time to start writing a new chapter!</a:t>
          </a:r>
        </a:p>
      </dsp:txBody>
      <dsp:txXfrm>
        <a:off x="63354" y="3068275"/>
        <a:ext cx="6958080" cy="1171114"/>
      </dsp:txXfrm>
    </dsp:sp>
    <dsp:sp modelId="{CD14D430-60DB-6E45-8D49-9FBAB5FBDCEF}">
      <dsp:nvSpPr>
        <dsp:cNvPr id="0" name=""/>
        <dsp:cNvSpPr/>
      </dsp:nvSpPr>
      <dsp:spPr>
        <a:xfrm>
          <a:off x="0" y="4354584"/>
          <a:ext cx="7084788" cy="1297822"/>
        </a:xfrm>
        <a:prstGeom prst="roundRect">
          <a:avLst/>
        </a:prstGeom>
        <a:solidFill>
          <a:schemeClr val="accent2">
            <a:hueOff val="2997131"/>
            <a:satOff val="-133"/>
            <a:lumOff val="1176"/>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en-US" sz="1800" kern="1200" dirty="0"/>
            <a:t>***Again, we are open to your ideas, so please reach out and attend one of our meetings! We meet every Wednesday and Friday in Mr. Smythe’s art room.</a:t>
          </a:r>
        </a:p>
      </dsp:txBody>
      <dsp:txXfrm>
        <a:off x="63354" y="4417938"/>
        <a:ext cx="6958080" cy="1171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0EFCB-243C-9F47-8383-7FEDADB30737}">
      <dsp:nvSpPr>
        <dsp:cNvPr id="0" name=""/>
        <dsp:cNvSpPr/>
      </dsp:nvSpPr>
      <dsp:spPr>
        <a:xfrm>
          <a:off x="0" y="4484904"/>
          <a:ext cx="7084788" cy="1472045"/>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Prepping for September </a:t>
          </a:r>
          <a:r>
            <a:rPr lang="en-US" sz="2100" kern="1200">
              <a:sym typeface="Wingdings" panose="05000000000000000000" pitchFamily="2" charset="2"/>
            </a:rPr>
            <a:t></a:t>
          </a:r>
          <a:r>
            <a:rPr lang="en-US" sz="2100" kern="1200"/>
            <a:t> We’ve got lots of work ahead of us, so stay tuned for more announcements!</a:t>
          </a:r>
        </a:p>
      </dsp:txBody>
      <dsp:txXfrm>
        <a:off x="0" y="4484904"/>
        <a:ext cx="7084788" cy="1472045"/>
      </dsp:txXfrm>
    </dsp:sp>
    <dsp:sp modelId="{823BAD6D-0BDB-AA40-AC34-5CABAD76F3F9}">
      <dsp:nvSpPr>
        <dsp:cNvPr id="0" name=""/>
        <dsp:cNvSpPr/>
      </dsp:nvSpPr>
      <dsp:spPr>
        <a:xfrm rot="10800000">
          <a:off x="0" y="2242978"/>
          <a:ext cx="7084788" cy="2264006"/>
        </a:xfrm>
        <a:prstGeom prst="upArrowCallou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Staff and student suggestions for new school moniker </a:t>
          </a:r>
          <a:r>
            <a:rPr lang="en-US" sz="2100" kern="1200">
              <a:sym typeface="Wingdings" panose="05000000000000000000" pitchFamily="2" charset="2"/>
            </a:rPr>
            <a:t></a:t>
          </a:r>
          <a:r>
            <a:rPr lang="en-US" sz="2100" kern="1200"/>
            <a:t> stop by on Wed or Fri at lunch and drop your suggestions in the ‘ballot box’, or, better yet, complete the online survey!</a:t>
          </a:r>
        </a:p>
      </dsp:txBody>
      <dsp:txXfrm rot="10800000">
        <a:off x="0" y="2242978"/>
        <a:ext cx="7084788" cy="1471083"/>
      </dsp:txXfrm>
    </dsp:sp>
    <dsp:sp modelId="{D5F69BBB-EE87-764D-856A-33DB33C76DC1}">
      <dsp:nvSpPr>
        <dsp:cNvPr id="0" name=""/>
        <dsp:cNvSpPr/>
      </dsp:nvSpPr>
      <dsp:spPr>
        <a:xfrm rot="10800000">
          <a:off x="0" y="1053"/>
          <a:ext cx="7084788" cy="2264006"/>
        </a:xfrm>
        <a:prstGeom prst="upArrowCallout">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Working with the school district to complete an Indigenous Protocol form. We want to ensure the local indigenous community are partners and involved in this new moniker process, otherwise we risk repeating the mistakes of the past. </a:t>
          </a:r>
        </a:p>
      </dsp:txBody>
      <dsp:txXfrm rot="10800000">
        <a:off x="0" y="1053"/>
        <a:ext cx="7084788" cy="14710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June 14, 2023</a:t>
            </a:fld>
            <a:endParaRPr lang="en-US" dirty="0"/>
          </a:p>
        </p:txBody>
      </p:sp>
    </p:spTree>
    <p:extLst>
      <p:ext uri="{BB962C8B-B14F-4D97-AF65-F5344CB8AC3E}">
        <p14:creationId xmlns:p14="http://schemas.microsoft.com/office/powerpoint/2010/main" val="218946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Wednesday, June 14, 2023</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0316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Wednesday, June 14, 2023</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58768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June 14, 2023</a:t>
            </a:fld>
            <a:endParaRPr lang="en-US" dirty="0"/>
          </a:p>
        </p:txBody>
      </p:sp>
    </p:spTree>
    <p:extLst>
      <p:ext uri="{BB962C8B-B14F-4D97-AF65-F5344CB8AC3E}">
        <p14:creationId xmlns:p14="http://schemas.microsoft.com/office/powerpoint/2010/main" val="61597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Wednesday, June 14, 2023</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32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Wednesday, June 14, 2023</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31489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Wednesday, June 14, 2023</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964707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Wednesday, June 14, 2023</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372343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Wednesday, June 14, 2023</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25094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Wednesday, June 14, 2023</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08374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Wednesday, June 14, 2023</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94938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June 14, 2023</a:t>
            </a:fld>
            <a:endParaRPr lang="en-US" dirty="0"/>
          </a:p>
        </p:txBody>
      </p:sp>
    </p:spTree>
    <p:extLst>
      <p:ext uri="{BB962C8B-B14F-4D97-AF65-F5344CB8AC3E}">
        <p14:creationId xmlns:p14="http://schemas.microsoft.com/office/powerpoint/2010/main" val="3511038953"/>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20000"/>
        </a:lnSpc>
        <a:spcBef>
          <a:spcPts val="1000"/>
        </a:spcBef>
        <a:buFont typeface="Calibri Light" panose="020F0302020204030204" pitchFamily="34" charset="0"/>
        <a:buChar char="→"/>
        <a:defRPr sz="2200" kern="1200">
          <a:solidFill>
            <a:schemeClr val="tx2">
              <a:alpha val="55000"/>
            </a:schemeClr>
          </a:solidFill>
          <a:latin typeface="+mn-lt"/>
          <a:ea typeface="+mn-ea"/>
          <a:cs typeface="+mn-cs"/>
        </a:defRPr>
      </a:lvl1pPr>
      <a:lvl2pPr marL="9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2pPr>
      <a:lvl3pPr marL="13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3pPr>
      <a:lvl4pPr marL="18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4pPr>
      <a:lvl5pPr marL="22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E2E59-79B2-D151-6180-DB0185E9CFFB}"/>
              </a:ext>
            </a:extLst>
          </p:cNvPr>
          <p:cNvSpPr>
            <a:spLocks noGrp="1"/>
          </p:cNvSpPr>
          <p:nvPr>
            <p:ph type="ctrTitle"/>
          </p:nvPr>
        </p:nvSpPr>
        <p:spPr>
          <a:xfrm>
            <a:off x="448055" y="655200"/>
            <a:ext cx="5432045" cy="1969200"/>
          </a:xfrm>
        </p:spPr>
        <p:txBody>
          <a:bodyPr anchor="b">
            <a:normAutofit/>
          </a:bodyPr>
          <a:lstStyle/>
          <a:p>
            <a:r>
              <a:rPr lang="en-US" sz="5900" dirty="0"/>
              <a:t>School Moniker Committee (SMC)</a:t>
            </a:r>
          </a:p>
        </p:txBody>
      </p:sp>
      <p:sp>
        <p:nvSpPr>
          <p:cNvPr id="3" name="Subtitle 2">
            <a:extLst>
              <a:ext uri="{FF2B5EF4-FFF2-40B4-BE49-F238E27FC236}">
                <a16:creationId xmlns:a16="http://schemas.microsoft.com/office/drawing/2014/main" id="{8F6B3B20-5168-B39B-FC7A-0A3CE2C91B29}"/>
              </a:ext>
            </a:extLst>
          </p:cNvPr>
          <p:cNvSpPr>
            <a:spLocks noGrp="1"/>
          </p:cNvSpPr>
          <p:nvPr>
            <p:ph type="subTitle" idx="1"/>
          </p:nvPr>
        </p:nvSpPr>
        <p:spPr>
          <a:xfrm>
            <a:off x="448055" y="2624400"/>
            <a:ext cx="5432045" cy="3326456"/>
          </a:xfrm>
        </p:spPr>
        <p:txBody>
          <a:bodyPr>
            <a:normAutofit/>
          </a:bodyPr>
          <a:lstStyle/>
          <a:p>
            <a:pPr>
              <a:lnSpc>
                <a:spcPct val="110000"/>
              </a:lnSpc>
            </a:pPr>
            <a:endParaRPr lang="en-US" sz="5900" dirty="0"/>
          </a:p>
          <a:p>
            <a:pPr algn="ctr">
              <a:lnSpc>
                <a:spcPct val="110000"/>
              </a:lnSpc>
            </a:pPr>
            <a:r>
              <a:rPr lang="en-US" sz="5900" dirty="0"/>
              <a:t>About Us</a:t>
            </a:r>
          </a:p>
          <a:p>
            <a:pPr algn="ctr">
              <a:lnSpc>
                <a:spcPct val="110000"/>
              </a:lnSpc>
            </a:pPr>
            <a:r>
              <a:rPr lang="en-US" sz="5900" dirty="0"/>
              <a:t>June 2023</a:t>
            </a:r>
          </a:p>
        </p:txBody>
      </p:sp>
      <p:cxnSp>
        <p:nvCxnSpPr>
          <p:cNvPr id="11" name="Straight Connector 10">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5432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7FD61F8-C177-0B7F-67BC-5EE1715C60FF}"/>
              </a:ext>
            </a:extLst>
          </p:cNvPr>
          <p:cNvPicPr>
            <a:picLocks noChangeAspect="1"/>
          </p:cNvPicPr>
          <p:nvPr/>
        </p:nvPicPr>
        <p:blipFill rotWithShape="1">
          <a:blip r:embed="rId2"/>
          <a:srcRect l="24069" r="33061"/>
          <a:stretch/>
        </p:blipFill>
        <p:spPr>
          <a:xfrm>
            <a:off x="6311900" y="10"/>
            <a:ext cx="5880100" cy="6857990"/>
          </a:xfrm>
          <a:prstGeom prst="rect">
            <a:avLst/>
          </a:prstGeom>
        </p:spPr>
      </p:pic>
    </p:spTree>
    <p:extLst>
      <p:ext uri="{BB962C8B-B14F-4D97-AF65-F5344CB8AC3E}">
        <p14:creationId xmlns:p14="http://schemas.microsoft.com/office/powerpoint/2010/main" val="265065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21CA63-4B99-4925-8CAF-F408D7AB0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DA763-331D-F887-141F-D7920F18BB62}"/>
              </a:ext>
            </a:extLst>
          </p:cNvPr>
          <p:cNvSpPr>
            <a:spLocks noGrp="1"/>
          </p:cNvSpPr>
          <p:nvPr>
            <p:ph type="title"/>
          </p:nvPr>
        </p:nvSpPr>
        <p:spPr>
          <a:xfrm>
            <a:off x="249396" y="388799"/>
            <a:ext cx="3313201" cy="5965199"/>
          </a:xfrm>
        </p:spPr>
        <p:txBody>
          <a:bodyPr>
            <a:normAutofit/>
          </a:bodyPr>
          <a:lstStyle/>
          <a:p>
            <a:r>
              <a:rPr lang="en-US" sz="6600" dirty="0"/>
              <a:t>Thanks for reading our slides!!</a:t>
            </a:r>
          </a:p>
        </p:txBody>
      </p:sp>
      <p:cxnSp>
        <p:nvCxnSpPr>
          <p:cNvPr id="11" name="Straight Connector 10">
            <a:extLst>
              <a:ext uri="{FF2B5EF4-FFF2-40B4-BE49-F238E27FC236}">
                <a16:creationId xmlns:a16="http://schemas.microsoft.com/office/drawing/2014/main" id="{7F935FD8-9F2E-4F15-8ED9-1C692DA6F3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44000" y="450000"/>
            <a:ext cx="0" cy="5965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8F4EAF8-8663-EB26-FA2F-4BB4ABF00166}"/>
              </a:ext>
            </a:extLst>
          </p:cNvPr>
          <p:cNvGraphicFramePr>
            <a:graphicFrameLocks noGrp="1"/>
          </p:cNvGraphicFramePr>
          <p:nvPr>
            <p:ph idx="1"/>
            <p:extLst>
              <p:ext uri="{D42A27DB-BD31-4B8C-83A1-F6EECF244321}">
                <p14:modId xmlns:p14="http://schemas.microsoft.com/office/powerpoint/2010/main" val="4063964156"/>
              </p:ext>
            </p:extLst>
          </p:nvPr>
        </p:nvGraphicFramePr>
        <p:xfrm>
          <a:off x="4194000" y="449997"/>
          <a:ext cx="7084788" cy="595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059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7E21CA63-4B99-4925-8CAF-F408D7AB0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E2E8D7-E8E3-3A9B-CBE4-45EBD5C0A8C8}"/>
              </a:ext>
            </a:extLst>
          </p:cNvPr>
          <p:cNvSpPr>
            <a:spLocks noGrp="1"/>
          </p:cNvSpPr>
          <p:nvPr>
            <p:ph type="title"/>
          </p:nvPr>
        </p:nvSpPr>
        <p:spPr>
          <a:xfrm>
            <a:off x="448056" y="388799"/>
            <a:ext cx="2854800" cy="5965199"/>
          </a:xfrm>
        </p:spPr>
        <p:txBody>
          <a:bodyPr>
            <a:normAutofit/>
          </a:bodyPr>
          <a:lstStyle/>
          <a:p>
            <a:r>
              <a:rPr lang="en-US" sz="5400" dirty="0"/>
              <a:t>Why we are moving away from the Trojan moniker</a:t>
            </a:r>
          </a:p>
        </p:txBody>
      </p:sp>
      <p:cxnSp>
        <p:nvCxnSpPr>
          <p:cNvPr id="21" name="Straight Connector 17">
            <a:extLst>
              <a:ext uri="{FF2B5EF4-FFF2-40B4-BE49-F238E27FC236}">
                <a16:creationId xmlns:a16="http://schemas.microsoft.com/office/drawing/2014/main" id="{7F935FD8-9F2E-4F15-8ED9-1C692DA6F3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44000" y="450000"/>
            <a:ext cx="0" cy="5965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365112C-F0F4-B47F-97A2-920617B013C4}"/>
              </a:ext>
            </a:extLst>
          </p:cNvPr>
          <p:cNvGraphicFramePr>
            <a:graphicFrameLocks noGrp="1"/>
          </p:cNvGraphicFramePr>
          <p:nvPr>
            <p:ph idx="1"/>
            <p:extLst>
              <p:ext uri="{D42A27DB-BD31-4B8C-83A1-F6EECF244321}">
                <p14:modId xmlns:p14="http://schemas.microsoft.com/office/powerpoint/2010/main" val="3755035254"/>
              </p:ext>
            </p:extLst>
          </p:nvPr>
        </p:nvGraphicFramePr>
        <p:xfrm>
          <a:off x="4194000" y="449997"/>
          <a:ext cx="7084788" cy="595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11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21CA63-4B99-4925-8CAF-F408D7AB0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CC5D-E225-A369-154C-241C978FAF54}"/>
              </a:ext>
            </a:extLst>
          </p:cNvPr>
          <p:cNvSpPr>
            <a:spLocks noGrp="1"/>
          </p:cNvSpPr>
          <p:nvPr>
            <p:ph type="title"/>
          </p:nvPr>
        </p:nvSpPr>
        <p:spPr>
          <a:xfrm>
            <a:off x="448056" y="388799"/>
            <a:ext cx="2854800" cy="5965199"/>
          </a:xfrm>
        </p:spPr>
        <p:txBody>
          <a:bodyPr>
            <a:normAutofit/>
          </a:bodyPr>
          <a:lstStyle/>
          <a:p>
            <a:r>
              <a:rPr lang="en-US" sz="5400" dirty="0"/>
              <a:t>What We Are Getting Up To This Month</a:t>
            </a:r>
            <a:br>
              <a:rPr lang="en-US" sz="5400" dirty="0"/>
            </a:br>
            <a:r>
              <a:rPr lang="en-US" sz="5400" dirty="0"/>
              <a:t>(June 2023)</a:t>
            </a:r>
          </a:p>
        </p:txBody>
      </p:sp>
      <p:cxnSp>
        <p:nvCxnSpPr>
          <p:cNvPr id="11" name="Straight Connector 10">
            <a:extLst>
              <a:ext uri="{FF2B5EF4-FFF2-40B4-BE49-F238E27FC236}">
                <a16:creationId xmlns:a16="http://schemas.microsoft.com/office/drawing/2014/main" id="{7F935FD8-9F2E-4F15-8ED9-1C692DA6F3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44000" y="450000"/>
            <a:ext cx="0" cy="59652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081DE9B-BA2D-1995-5EDA-D6EE4BFE7DAE}"/>
              </a:ext>
            </a:extLst>
          </p:cNvPr>
          <p:cNvGraphicFramePr>
            <a:graphicFrameLocks noGrp="1"/>
          </p:cNvGraphicFramePr>
          <p:nvPr>
            <p:ph idx="1"/>
            <p:extLst>
              <p:ext uri="{D42A27DB-BD31-4B8C-83A1-F6EECF244321}">
                <p14:modId xmlns:p14="http://schemas.microsoft.com/office/powerpoint/2010/main" val="1756188839"/>
              </p:ext>
            </p:extLst>
          </p:nvPr>
        </p:nvGraphicFramePr>
        <p:xfrm>
          <a:off x="4194000" y="449997"/>
          <a:ext cx="7084788" cy="595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607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C67C-3165-3A70-D6CD-786ECB8765EC}"/>
              </a:ext>
            </a:extLst>
          </p:cNvPr>
          <p:cNvSpPr>
            <a:spLocks noGrp="1"/>
          </p:cNvSpPr>
          <p:nvPr>
            <p:ph type="title"/>
          </p:nvPr>
        </p:nvSpPr>
        <p:spPr/>
        <p:txBody>
          <a:bodyPr/>
          <a:lstStyle/>
          <a:p>
            <a:pPr algn="ctr"/>
            <a:r>
              <a:rPr lang="en-US" dirty="0"/>
              <a:t>Good-Bye Hugh Boyd Trojans, Hello Hugh Boyd….</a:t>
            </a:r>
          </a:p>
        </p:txBody>
      </p:sp>
      <p:sp>
        <p:nvSpPr>
          <p:cNvPr id="3" name="Content Placeholder 2">
            <a:extLst>
              <a:ext uri="{FF2B5EF4-FFF2-40B4-BE49-F238E27FC236}">
                <a16:creationId xmlns:a16="http://schemas.microsoft.com/office/drawing/2014/main" id="{27B209AE-CDE1-6ADC-FBC7-FBB59C3AD304}"/>
              </a:ext>
            </a:extLst>
          </p:cNvPr>
          <p:cNvSpPr>
            <a:spLocks noGrp="1"/>
          </p:cNvSpPr>
          <p:nvPr>
            <p:ph idx="1"/>
          </p:nvPr>
        </p:nvSpPr>
        <p:spPr>
          <a:xfrm>
            <a:off x="448056" y="942975"/>
            <a:ext cx="11293200" cy="5526225"/>
          </a:xfrm>
        </p:spPr>
        <p:txBody>
          <a:bodyPr>
            <a:normAutofit fontScale="25000" lnSpcReduction="20000"/>
          </a:bodyPr>
          <a:lstStyle/>
          <a:p>
            <a:pPr marL="82550" lvl="0" indent="0" algn="ctr" rtl="0">
              <a:spcBef>
                <a:spcPts val="0"/>
              </a:spcBef>
              <a:spcAft>
                <a:spcPts val="0"/>
              </a:spcAft>
              <a:buSzPts val="2300"/>
              <a:buNone/>
            </a:pPr>
            <a:r>
              <a:rPr lang="en-CA" sz="9600" b="1" dirty="0">
                <a:solidFill>
                  <a:srgbClr val="FFFFFF"/>
                </a:solidFill>
              </a:rPr>
              <a:t>  From Trojans to:</a:t>
            </a:r>
          </a:p>
          <a:p>
            <a:pPr marL="82550" lvl="0" indent="0" algn="ctr" rtl="0">
              <a:spcBef>
                <a:spcPts val="0"/>
              </a:spcBef>
              <a:spcAft>
                <a:spcPts val="0"/>
              </a:spcAft>
              <a:buSzPts val="2300"/>
              <a:buNone/>
            </a:pPr>
            <a:endParaRPr lang="en-CA" sz="9600" b="1" dirty="0">
              <a:solidFill>
                <a:srgbClr val="FFFFFF"/>
              </a:solidFill>
            </a:endParaRPr>
          </a:p>
          <a:p>
            <a:pPr marL="457200" lvl="0" indent="-374650" algn="ctr" rtl="0">
              <a:spcBef>
                <a:spcPts val="0"/>
              </a:spcBef>
              <a:spcAft>
                <a:spcPts val="0"/>
              </a:spcAft>
              <a:buSzPts val="2300"/>
              <a:buChar char="-"/>
            </a:pPr>
            <a:r>
              <a:rPr lang="en-CA" sz="9600" b="1" dirty="0">
                <a:solidFill>
                  <a:srgbClr val="FFFFFF"/>
                </a:solidFill>
              </a:rPr>
              <a:t>Hawks</a:t>
            </a:r>
          </a:p>
          <a:p>
            <a:pPr marL="457200" lvl="0" indent="-374650" algn="ctr" rtl="0">
              <a:spcBef>
                <a:spcPts val="0"/>
              </a:spcBef>
              <a:spcAft>
                <a:spcPts val="0"/>
              </a:spcAft>
              <a:buSzPts val="2300"/>
              <a:buChar char="-"/>
            </a:pPr>
            <a:r>
              <a:rPr lang="en-CA" sz="9600" b="1" dirty="0">
                <a:solidFill>
                  <a:srgbClr val="FFFFFF"/>
                </a:solidFill>
              </a:rPr>
              <a:t>Hornets</a:t>
            </a:r>
          </a:p>
          <a:p>
            <a:pPr marL="457200" lvl="0" indent="-374650" algn="ctr" rtl="0">
              <a:spcBef>
                <a:spcPts val="0"/>
              </a:spcBef>
              <a:spcAft>
                <a:spcPts val="0"/>
              </a:spcAft>
              <a:buSzPts val="2300"/>
              <a:buChar char="-"/>
            </a:pPr>
            <a:r>
              <a:rPr lang="en-CA" sz="9600" b="1" dirty="0">
                <a:solidFill>
                  <a:srgbClr val="FFFFFF"/>
                </a:solidFill>
              </a:rPr>
              <a:t>Honey Bees</a:t>
            </a:r>
          </a:p>
          <a:p>
            <a:pPr marL="457200" lvl="0" indent="-374650" algn="ctr" rtl="0">
              <a:spcBef>
                <a:spcPts val="0"/>
              </a:spcBef>
              <a:spcAft>
                <a:spcPts val="0"/>
              </a:spcAft>
              <a:buSzPts val="2300"/>
              <a:buChar char="-"/>
            </a:pPr>
            <a:r>
              <a:rPr lang="en-CA" sz="9600" b="1" dirty="0">
                <a:solidFill>
                  <a:srgbClr val="FFFFFF"/>
                </a:solidFill>
              </a:rPr>
              <a:t>Herons</a:t>
            </a:r>
          </a:p>
          <a:p>
            <a:pPr marL="457200" lvl="0" indent="-374650" algn="ctr" rtl="0">
              <a:spcBef>
                <a:spcPts val="0"/>
              </a:spcBef>
              <a:spcAft>
                <a:spcPts val="0"/>
              </a:spcAft>
              <a:buSzPts val="2300"/>
              <a:buChar char="-"/>
            </a:pPr>
            <a:r>
              <a:rPr lang="en-CA" sz="9600" b="1" dirty="0">
                <a:solidFill>
                  <a:srgbClr val="FFFFFF"/>
                </a:solidFill>
              </a:rPr>
              <a:t>Black Bears</a:t>
            </a:r>
          </a:p>
          <a:p>
            <a:pPr marL="457200" lvl="0" indent="-374650" algn="ctr" rtl="0">
              <a:spcBef>
                <a:spcPts val="0"/>
              </a:spcBef>
              <a:spcAft>
                <a:spcPts val="0"/>
              </a:spcAft>
              <a:buSzPts val="2300"/>
              <a:buChar char="-"/>
            </a:pPr>
            <a:r>
              <a:rPr lang="en-CA" sz="9600" b="1" dirty="0">
                <a:solidFill>
                  <a:srgbClr val="FFFFFF"/>
                </a:solidFill>
              </a:rPr>
              <a:t>Bats</a:t>
            </a:r>
          </a:p>
          <a:p>
            <a:pPr marL="457200" lvl="0" indent="-374650" algn="ctr" rtl="0">
              <a:spcBef>
                <a:spcPts val="0"/>
              </a:spcBef>
              <a:spcAft>
                <a:spcPts val="0"/>
              </a:spcAft>
              <a:buSzPts val="2300"/>
              <a:buChar char="-"/>
            </a:pPr>
            <a:r>
              <a:rPr lang="en-CA" sz="9600" b="1" dirty="0">
                <a:solidFill>
                  <a:srgbClr val="FFFFFF"/>
                </a:solidFill>
              </a:rPr>
              <a:t>Orcas</a:t>
            </a:r>
          </a:p>
          <a:p>
            <a:pPr marL="457200" lvl="0" indent="-374650" algn="ctr" rtl="0">
              <a:spcBef>
                <a:spcPts val="0"/>
              </a:spcBef>
              <a:spcAft>
                <a:spcPts val="0"/>
              </a:spcAft>
              <a:buSzPts val="2300"/>
              <a:buChar char="-"/>
            </a:pPr>
            <a:r>
              <a:rPr lang="en-CA" sz="9600" b="1" dirty="0">
                <a:solidFill>
                  <a:srgbClr val="FFFFFF"/>
                </a:solidFill>
              </a:rPr>
              <a:t>Marmots</a:t>
            </a:r>
          </a:p>
          <a:p>
            <a:pPr marL="457200" lvl="0" indent="-374650" algn="ctr" rtl="0">
              <a:spcBef>
                <a:spcPts val="0"/>
              </a:spcBef>
              <a:spcAft>
                <a:spcPts val="0"/>
              </a:spcAft>
              <a:buSzPts val="2300"/>
              <a:buChar char="-"/>
            </a:pPr>
            <a:r>
              <a:rPr lang="en-CA" sz="9600" b="1" dirty="0">
                <a:solidFill>
                  <a:srgbClr val="FFFFFF"/>
                </a:solidFill>
              </a:rPr>
              <a:t>Badgers</a:t>
            </a:r>
          </a:p>
          <a:p>
            <a:pPr marL="457200" lvl="0" indent="-374650" algn="ctr" rtl="0">
              <a:spcBef>
                <a:spcPts val="0"/>
              </a:spcBef>
              <a:spcAft>
                <a:spcPts val="0"/>
              </a:spcAft>
              <a:buSzPts val="2300"/>
              <a:buChar char="-"/>
            </a:pPr>
            <a:r>
              <a:rPr lang="en-CA" sz="9600" b="1" dirty="0">
                <a:solidFill>
                  <a:srgbClr val="FFFFFF"/>
                </a:solidFill>
              </a:rPr>
              <a:t>Beavers</a:t>
            </a:r>
          </a:p>
          <a:p>
            <a:pPr marL="457200" lvl="0" indent="-374650" algn="ctr" rtl="0">
              <a:spcBef>
                <a:spcPts val="0"/>
              </a:spcBef>
              <a:spcAft>
                <a:spcPts val="0"/>
              </a:spcAft>
              <a:buSzPts val="2300"/>
              <a:buChar char="-"/>
            </a:pPr>
            <a:r>
              <a:rPr lang="en-CA" sz="9600" b="1" dirty="0">
                <a:solidFill>
                  <a:srgbClr val="FFFFFF"/>
                </a:solidFill>
              </a:rPr>
              <a:t>Other ideas?</a:t>
            </a:r>
          </a:p>
          <a:p>
            <a:pPr marL="0" indent="0">
              <a:buNone/>
            </a:pPr>
            <a:endParaRPr lang="en-US" sz="2000" dirty="0">
              <a:solidFill>
                <a:srgbClr val="FFFFFF"/>
              </a:solidFill>
            </a:endParaRPr>
          </a:p>
          <a:p>
            <a:pPr marL="0" indent="0">
              <a:buNone/>
            </a:pPr>
            <a:r>
              <a:rPr lang="en-US" sz="9600" b="1" dirty="0">
                <a:solidFill>
                  <a:srgbClr val="FFFFFF"/>
                </a:solidFill>
              </a:rPr>
              <a:t>***Again, please complete the survey or come by on Wednesdays and Fridays at lunch and share your moniker ideas with us! We’d love to hear from you.</a:t>
            </a:r>
          </a:p>
          <a:p>
            <a:endParaRPr lang="en-US" dirty="0"/>
          </a:p>
        </p:txBody>
      </p:sp>
      <p:pic>
        <p:nvPicPr>
          <p:cNvPr id="5" name="Picture 4" descr="Birds flying in formation">
            <a:extLst>
              <a:ext uri="{FF2B5EF4-FFF2-40B4-BE49-F238E27FC236}">
                <a16:creationId xmlns:a16="http://schemas.microsoft.com/office/drawing/2014/main" id="{8D9DEDB5-0D71-F119-6AB8-3669320492D1}"/>
              </a:ext>
            </a:extLst>
          </p:cNvPr>
          <p:cNvPicPr>
            <a:picLocks noChangeAspect="1"/>
          </p:cNvPicPr>
          <p:nvPr/>
        </p:nvPicPr>
        <p:blipFill>
          <a:blip r:embed="rId2"/>
          <a:stretch>
            <a:fillRect/>
          </a:stretch>
        </p:blipFill>
        <p:spPr>
          <a:xfrm>
            <a:off x="461973" y="829583"/>
            <a:ext cx="4491408" cy="3814072"/>
          </a:xfrm>
          <a:prstGeom prst="rect">
            <a:avLst/>
          </a:prstGeom>
        </p:spPr>
      </p:pic>
      <p:pic>
        <p:nvPicPr>
          <p:cNvPr id="7" name="Picture 6" descr="Falcon landing">
            <a:extLst>
              <a:ext uri="{FF2B5EF4-FFF2-40B4-BE49-F238E27FC236}">
                <a16:creationId xmlns:a16="http://schemas.microsoft.com/office/drawing/2014/main" id="{412DD34F-91FB-BFB1-3B87-B0C204021871}"/>
              </a:ext>
            </a:extLst>
          </p:cNvPr>
          <p:cNvPicPr>
            <a:picLocks noChangeAspect="1"/>
          </p:cNvPicPr>
          <p:nvPr/>
        </p:nvPicPr>
        <p:blipFill>
          <a:blip r:embed="rId3"/>
          <a:stretch>
            <a:fillRect/>
          </a:stretch>
        </p:blipFill>
        <p:spPr>
          <a:xfrm>
            <a:off x="7526445" y="817960"/>
            <a:ext cx="4214811" cy="2807130"/>
          </a:xfrm>
          <a:prstGeom prst="rect">
            <a:avLst/>
          </a:prstGeom>
        </p:spPr>
      </p:pic>
      <p:pic>
        <p:nvPicPr>
          <p:cNvPr id="9" name="Picture 8" descr="Honeybee about to the take-off from a flower">
            <a:extLst>
              <a:ext uri="{FF2B5EF4-FFF2-40B4-BE49-F238E27FC236}">
                <a16:creationId xmlns:a16="http://schemas.microsoft.com/office/drawing/2014/main" id="{D99E00AD-4C32-7F93-5BD4-7AC9B83C48B3}"/>
              </a:ext>
            </a:extLst>
          </p:cNvPr>
          <p:cNvPicPr>
            <a:picLocks noChangeAspect="1"/>
          </p:cNvPicPr>
          <p:nvPr/>
        </p:nvPicPr>
        <p:blipFill>
          <a:blip r:embed="rId4"/>
          <a:stretch>
            <a:fillRect/>
          </a:stretch>
        </p:blipFill>
        <p:spPr>
          <a:xfrm>
            <a:off x="7526445" y="3112011"/>
            <a:ext cx="4214811" cy="2803014"/>
          </a:xfrm>
          <a:prstGeom prst="rect">
            <a:avLst/>
          </a:prstGeom>
        </p:spPr>
      </p:pic>
      <p:pic>
        <p:nvPicPr>
          <p:cNvPr id="11" name="Picture 10" descr="Orca whale in ocean with mountain peak in background">
            <a:extLst>
              <a:ext uri="{FF2B5EF4-FFF2-40B4-BE49-F238E27FC236}">
                <a16:creationId xmlns:a16="http://schemas.microsoft.com/office/drawing/2014/main" id="{1A55FC67-495F-8546-8861-BA3030BC31FF}"/>
              </a:ext>
            </a:extLst>
          </p:cNvPr>
          <p:cNvPicPr>
            <a:picLocks noChangeAspect="1"/>
          </p:cNvPicPr>
          <p:nvPr/>
        </p:nvPicPr>
        <p:blipFill>
          <a:blip r:embed="rId5"/>
          <a:stretch>
            <a:fillRect/>
          </a:stretch>
        </p:blipFill>
        <p:spPr>
          <a:xfrm>
            <a:off x="461973" y="3266702"/>
            <a:ext cx="4491408" cy="2807130"/>
          </a:xfrm>
          <a:prstGeom prst="rect">
            <a:avLst/>
          </a:prstGeom>
        </p:spPr>
      </p:pic>
    </p:spTree>
    <p:extLst>
      <p:ext uri="{BB962C8B-B14F-4D97-AF65-F5344CB8AC3E}">
        <p14:creationId xmlns:p14="http://schemas.microsoft.com/office/powerpoint/2010/main" val="134914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7" name="Straight Connector 8">
            <a:extLst>
              <a:ext uri="{FF2B5EF4-FFF2-40B4-BE49-F238E27FC236}">
                <a16:creationId xmlns:a16="http://schemas.microsoft.com/office/drawing/2014/main" id="{C66CC717-08C5-4F3E-B8AA-BA93C87559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8" name="Rectangle 10">
            <a:extLst>
              <a:ext uri="{FF2B5EF4-FFF2-40B4-BE49-F238E27FC236}">
                <a16:creationId xmlns:a16="http://schemas.microsoft.com/office/drawing/2014/main" id="{662A1B21-D61E-46FC-BDD1-2FAE49F8B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Closeup of hands holding an open book">
            <a:extLst>
              <a:ext uri="{FF2B5EF4-FFF2-40B4-BE49-F238E27FC236}">
                <a16:creationId xmlns:a16="http://schemas.microsoft.com/office/drawing/2014/main" id="{BD5A04DD-D32C-4498-EEEB-13373131ACC5}"/>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0" name="Rectangle 12">
            <a:extLst>
              <a:ext uri="{FF2B5EF4-FFF2-40B4-BE49-F238E27FC236}">
                <a16:creationId xmlns:a16="http://schemas.microsoft.com/office/drawing/2014/main" id="{339A0505-A6DD-4BC1-9CA6-9D202A949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0000"/>
            <a:ext cx="6311901" cy="5544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4B5136-56AA-8DAD-0BE7-734438874537}"/>
              </a:ext>
            </a:extLst>
          </p:cNvPr>
          <p:cNvSpPr>
            <a:spLocks noGrp="1"/>
          </p:cNvSpPr>
          <p:nvPr>
            <p:ph type="title"/>
          </p:nvPr>
        </p:nvSpPr>
        <p:spPr>
          <a:xfrm>
            <a:off x="450000" y="894969"/>
            <a:ext cx="5430100" cy="2954655"/>
          </a:xfrm>
        </p:spPr>
        <p:txBody>
          <a:bodyPr vert="horz" lIns="0" tIns="0" rIns="0" bIns="0" rtlCol="0" anchor="b">
            <a:normAutofit/>
          </a:bodyPr>
          <a:lstStyle/>
          <a:p>
            <a:pPr>
              <a:lnSpc>
                <a:spcPct val="100000"/>
              </a:lnSpc>
            </a:pPr>
            <a:r>
              <a:rPr lang="en-US" sz="5900" dirty="0"/>
              <a:t>THANKS FOR READING OUR SLIDES!!!!!!</a:t>
            </a:r>
          </a:p>
        </p:txBody>
      </p:sp>
      <p:cxnSp>
        <p:nvCxnSpPr>
          <p:cNvPr id="21" name="Straight Connector 14">
            <a:extLst>
              <a:ext uri="{FF2B5EF4-FFF2-40B4-BE49-F238E27FC236}">
                <a16:creationId xmlns:a16="http://schemas.microsoft.com/office/drawing/2014/main" id="{D2CC4060-6621-49EA-A90C-71567A9226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122000"/>
            <a:ext cx="54301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885506"/>
      </p:ext>
    </p:extLst>
  </p:cSld>
  <p:clrMapOvr>
    <a:masterClrMapping/>
  </p:clrMapOvr>
</p:sld>
</file>

<file path=ppt/theme/theme1.xml><?xml version="1.0" encoding="utf-8"?>
<a:theme xmlns:a="http://schemas.openxmlformats.org/drawingml/2006/main" name="ThinLineVTI">
  <a:themeElements>
    <a:clrScheme name="AnalogousFromLightSeed_2SEEDS">
      <a:dk1>
        <a:srgbClr val="000000"/>
      </a:dk1>
      <a:lt1>
        <a:srgbClr val="FFFFFF"/>
      </a:lt1>
      <a:dk2>
        <a:srgbClr val="41242A"/>
      </a:dk2>
      <a:lt2>
        <a:srgbClr val="E2E8E4"/>
      </a:lt2>
      <a:accent1>
        <a:srgbClr val="BA7FA3"/>
      </a:accent1>
      <a:accent2>
        <a:srgbClr val="C392C4"/>
      </a:accent2>
      <a:accent3>
        <a:srgbClr val="C6969F"/>
      </a:accent3>
      <a:accent4>
        <a:srgbClr val="77AE8D"/>
      </a:accent4>
      <a:accent5>
        <a:srgbClr val="82ACA4"/>
      </a:accent5>
      <a:accent6>
        <a:srgbClr val="7AA9B7"/>
      </a:accent6>
      <a:hlink>
        <a:srgbClr val="558D6B"/>
      </a:hlink>
      <a:folHlink>
        <a:srgbClr val="7F7F7F"/>
      </a:folHlink>
    </a:clrScheme>
    <a:fontScheme name="Custom 3">
      <a:majorFont>
        <a:latin typeface="Bell MT"/>
        <a:ea typeface=""/>
        <a:cs typeface=""/>
      </a:majorFont>
      <a:minorFont>
        <a:latin typeface="Bell M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docProps/app.xml><?xml version="1.0" encoding="utf-8"?>
<Properties xmlns="http://schemas.openxmlformats.org/officeDocument/2006/extended-properties" xmlns:vt="http://schemas.openxmlformats.org/officeDocument/2006/docPropsVTypes">
  <TotalTime>21</TotalTime>
  <Words>416</Words>
  <Application>Microsoft Macintosh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Bell MT</vt:lpstr>
      <vt:lpstr>Calibri Light</vt:lpstr>
      <vt:lpstr>Wingdings</vt:lpstr>
      <vt:lpstr>ThinLineVTI</vt:lpstr>
      <vt:lpstr>School Moniker Committee (SMC)</vt:lpstr>
      <vt:lpstr>Thanks for reading our slides!!</vt:lpstr>
      <vt:lpstr>Why we are moving away from the Trojan moniker</vt:lpstr>
      <vt:lpstr>What We Are Getting Up To This Month (June 2023)</vt:lpstr>
      <vt:lpstr>Good-Bye Hugh Boyd Trojans, Hello Hugh Boyd….</vt:lpstr>
      <vt:lpstr>THANKS FOR READING OUR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Moniker Committee (SMC)</dc:title>
  <dc:creator>Jason Smythe</dc:creator>
  <cp:lastModifiedBy>Jason Smythe</cp:lastModifiedBy>
  <cp:revision>1</cp:revision>
  <dcterms:created xsi:type="dcterms:W3CDTF">2023-06-14T19:15:52Z</dcterms:created>
  <dcterms:modified xsi:type="dcterms:W3CDTF">2023-06-14T19:37:45Z</dcterms:modified>
</cp:coreProperties>
</file>