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pen Sans" panose="020B0606030504020204" pitchFamily="34" charset="0"/>
      <p:regular r:id="rId11"/>
      <p:bold r:id="rId12"/>
      <p:italic r:id="rId13"/>
      <p:boldItalic r:id="rId14"/>
    </p:embeddedFont>
    <p:embeddedFont>
      <p:font typeface="PT Sans Narrow" panose="020B0506020203020204" pitchFamily="34" charset="77"/>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2"/>
  </p:normalViewPr>
  <p:slideViewPr>
    <p:cSldViewPr snapToGrid="0">
      <p:cViewPr varScale="1">
        <p:scale>
          <a:sx n="141" d="100"/>
          <a:sy n="141"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Smythe" userId="5b0fedeb-8c61-467e-9d67-a829c64fd155" providerId="ADAL" clId="{0754EA5D-C944-EA40-94BF-3AB5819E72EF}"/>
    <pc:docChg chg="modSld">
      <pc:chgData name="Jason Smythe" userId="5b0fedeb-8c61-467e-9d67-a829c64fd155" providerId="ADAL" clId="{0754EA5D-C944-EA40-94BF-3AB5819E72EF}" dt="2023-06-26T21:33:18.299" v="5" actId="20577"/>
      <pc:docMkLst>
        <pc:docMk/>
      </pc:docMkLst>
      <pc:sldChg chg="modSp mod">
        <pc:chgData name="Jason Smythe" userId="5b0fedeb-8c61-467e-9d67-a829c64fd155" providerId="ADAL" clId="{0754EA5D-C944-EA40-94BF-3AB5819E72EF}" dt="2023-06-26T21:33:18.299" v="5" actId="20577"/>
        <pc:sldMkLst>
          <pc:docMk/>
          <pc:sldMk cId="0" sldId="262"/>
        </pc:sldMkLst>
        <pc:spChg chg="mod">
          <ac:chgData name="Jason Smythe" userId="5b0fedeb-8c61-467e-9d67-a829c64fd155" providerId="ADAL" clId="{0754EA5D-C944-EA40-94BF-3AB5819E72EF}" dt="2023-06-26T21:33:18.299" v="5" actId="20577"/>
          <ac:spMkLst>
            <pc:docMk/>
            <pc:sldMk cId="0" sldId="262"/>
            <ac:spMk id="10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ad638d014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ad638d014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ad638d014_0_3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ad638d014_0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2ad638d014_0_3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2ad638d014_0_3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2ad638d014_0_4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2ad638d014_0_4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2ad638d014_0_4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2ad638d014_0_4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2ad638d014_0_4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2ad638d014_0_4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ad638d014_0_4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ad638d014_0_4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School Moniker Survey: Results</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June 15-22nd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Results are in!!!!</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114300" tIns="91425" rIns="91425" bIns="91425" anchor="t" anchorCtr="0">
            <a:normAutofit/>
          </a:bodyPr>
          <a:lstStyle/>
          <a:p>
            <a:pPr marL="0" lvl="0" indent="0" algn="l" rtl="0">
              <a:spcBef>
                <a:spcPts val="0"/>
              </a:spcBef>
              <a:spcAft>
                <a:spcPts val="0"/>
              </a:spcAft>
              <a:buNone/>
            </a:pPr>
            <a:r>
              <a:rPr lang="en" sz="2200"/>
              <a:t>Some quick numbers:</a:t>
            </a:r>
            <a:endParaRPr sz="2200"/>
          </a:p>
          <a:p>
            <a:pPr marL="0" lvl="0" indent="0" algn="ctr" rtl="0">
              <a:spcBef>
                <a:spcPts val="1200"/>
              </a:spcBef>
              <a:spcAft>
                <a:spcPts val="0"/>
              </a:spcAft>
              <a:buNone/>
            </a:pPr>
            <a:r>
              <a:rPr lang="en" sz="2200" b="1"/>
              <a:t>146 responses</a:t>
            </a:r>
            <a:endParaRPr sz="2200" b="1"/>
          </a:p>
          <a:p>
            <a:pPr marL="457200" lvl="0" indent="-368300" algn="ctr" rtl="0">
              <a:spcBef>
                <a:spcPts val="1200"/>
              </a:spcBef>
              <a:spcAft>
                <a:spcPts val="0"/>
              </a:spcAft>
              <a:buSzPts val="2200"/>
              <a:buChar char="-"/>
            </a:pPr>
            <a:r>
              <a:rPr lang="en" sz="2200" b="1"/>
              <a:t>130 students</a:t>
            </a:r>
            <a:endParaRPr sz="2200" b="1"/>
          </a:p>
          <a:p>
            <a:pPr marL="457200" lvl="0" indent="-368300" algn="ctr" rtl="0">
              <a:spcBef>
                <a:spcPts val="0"/>
              </a:spcBef>
              <a:spcAft>
                <a:spcPts val="0"/>
              </a:spcAft>
              <a:buSzPts val="2200"/>
              <a:buChar char="-"/>
            </a:pPr>
            <a:r>
              <a:rPr lang="en" sz="2200" b="1"/>
              <a:t>13 Boyd staff</a:t>
            </a:r>
            <a:endParaRPr sz="2200" b="1"/>
          </a:p>
          <a:p>
            <a:pPr marL="457200" lvl="0" indent="-368300" algn="ctr" rtl="0">
              <a:spcBef>
                <a:spcPts val="0"/>
              </a:spcBef>
              <a:spcAft>
                <a:spcPts val="0"/>
              </a:spcAft>
              <a:buSzPts val="2200"/>
              <a:buChar char="-"/>
            </a:pPr>
            <a:r>
              <a:rPr lang="en" sz="2200" b="1"/>
              <a:t>3 parents</a:t>
            </a:r>
            <a:endParaRPr sz="2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180250"/>
            <a:ext cx="8520600" cy="590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Results for Question 1</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80" name="Google Shape;80;p15" descr="Forms response chart. Question title: Our rationale:&#10;&#10;&#10;Please read the attached slides so you can fully understand why we (the Dev Club/School Moniker Committee) want to say good-bye to the Trojan moniker and Tommy Trojan. Please indicate below if you actually read the slides or not. (Be honest, it's anonymous.)&#10;&#10;Link for slides: https://docs.google.com/presentation/d/1_ZcL8XkBovoDAfHzzyat1ky63tdYdajR/edit?usp=sharing&amp;ouid=105850985377258382626&amp;rtpof=true&amp;sd=true . Number of responses: 146 responses." title="Our rationale:&#10;&#10;&#10;Please read the attached slides so you can fully understand why we (the Dev Club/School Moniker Committee) want to say good-bye to the Trojan moniker and Tommy Trojan. Please indicate below if you actually read the slides or not. (Be honest, it's anonymous.)&#10;&#10;Link for slides: https://docs.google.com/presentation/d/1_ZcL8XkBovoDAfHzzyat1ky63tdYdajR/edit?usp=sharing&amp;ouid=105850985377258382626&amp;rtpof=true&amp;sd=true "/>
          <p:cNvPicPr preferRelativeResize="0"/>
          <p:nvPr/>
        </p:nvPicPr>
        <p:blipFill>
          <a:blip r:embed="rId3">
            <a:alphaModFix/>
          </a:blip>
          <a:stretch>
            <a:fillRect/>
          </a:stretch>
        </p:blipFill>
        <p:spPr>
          <a:xfrm>
            <a:off x="152400" y="770350"/>
            <a:ext cx="9144003" cy="414784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114700"/>
            <a:ext cx="8520600" cy="721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Results for Question 2</a:t>
            </a:r>
            <a:endParaRPr/>
          </a:p>
        </p:txBody>
      </p:sp>
      <p:sp>
        <p:nvSpPr>
          <p:cNvPr id="86" name="Google Shape;86;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87" name="Google Shape;87;p16" descr="Forms response chart. Question title: What is your occupation at Hugh Boyd?. Number of responses: 146 responses." title="What is your occupation at Hugh Boyd?"/>
          <p:cNvPicPr preferRelativeResize="0"/>
          <p:nvPr/>
        </p:nvPicPr>
        <p:blipFill>
          <a:blip r:embed="rId3">
            <a:alphaModFix/>
          </a:blip>
          <a:stretch>
            <a:fillRect/>
          </a:stretch>
        </p:blipFill>
        <p:spPr>
          <a:xfrm>
            <a:off x="0" y="770200"/>
            <a:ext cx="9144003" cy="3725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131100"/>
            <a:ext cx="8520600" cy="753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Results for Question 3</a:t>
            </a:r>
            <a:endParaRPr/>
          </a:p>
        </p:txBody>
      </p:sp>
      <p:sp>
        <p:nvSpPr>
          <p:cNvPr id="93" name="Google Shape;93;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94" name="Google Shape;94;p17" descr="Forms response chart. Question title: How do you feel about the Trojan name and our current mascot, Tommy Trojan?. Number of responses: 146 responses." title="How do you feel about the Trojan name and our current mascot, Tommy Trojan?"/>
          <p:cNvPicPr preferRelativeResize="0"/>
          <p:nvPr/>
        </p:nvPicPr>
        <p:blipFill>
          <a:blip r:embed="rId3">
            <a:alphaModFix/>
          </a:blip>
          <a:stretch>
            <a:fillRect/>
          </a:stretch>
        </p:blipFill>
        <p:spPr>
          <a:xfrm>
            <a:off x="0" y="885000"/>
            <a:ext cx="9144003" cy="37525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Results for Question 4</a:t>
            </a:r>
            <a:endParaRPr/>
          </a:p>
        </p:txBody>
      </p:sp>
      <p:sp>
        <p:nvSpPr>
          <p:cNvPr id="100" name="Google Shape;100;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For this question, respondents wrote their answers, so we can’t present results in chart form. But </a:t>
            </a:r>
            <a:r>
              <a:rPr lang="en" b="1"/>
              <a:t>the top 5 suggestions for a new school moniker were, in no particular order</a:t>
            </a:r>
            <a:r>
              <a:rPr lang="en"/>
              <a:t>:</a:t>
            </a:r>
            <a:endParaRPr/>
          </a:p>
          <a:p>
            <a:pPr marL="457200" lvl="0" indent="-342900" algn="ctr" rtl="0">
              <a:spcBef>
                <a:spcPts val="1200"/>
              </a:spcBef>
              <a:spcAft>
                <a:spcPts val="0"/>
              </a:spcAft>
              <a:buSzPts val="1800"/>
              <a:buChar char="-"/>
            </a:pPr>
            <a:r>
              <a:rPr lang="en"/>
              <a:t>Hugh Boyd </a:t>
            </a:r>
            <a:r>
              <a:rPr lang="en" b="1"/>
              <a:t>Hawks</a:t>
            </a:r>
            <a:endParaRPr b="1"/>
          </a:p>
          <a:p>
            <a:pPr marL="457200" lvl="0" indent="-342900" algn="ctr" rtl="0">
              <a:spcBef>
                <a:spcPts val="0"/>
              </a:spcBef>
              <a:spcAft>
                <a:spcPts val="0"/>
              </a:spcAft>
              <a:buSzPts val="1800"/>
              <a:buChar char="-"/>
            </a:pPr>
            <a:r>
              <a:rPr lang="en"/>
              <a:t>Hugh Boyd </a:t>
            </a:r>
            <a:r>
              <a:rPr lang="en" b="1"/>
              <a:t>Hornets</a:t>
            </a:r>
            <a:endParaRPr b="1"/>
          </a:p>
          <a:p>
            <a:pPr marL="457200" lvl="0" indent="-342900" algn="ctr" rtl="0">
              <a:spcBef>
                <a:spcPts val="0"/>
              </a:spcBef>
              <a:spcAft>
                <a:spcPts val="0"/>
              </a:spcAft>
              <a:buSzPts val="1800"/>
              <a:buChar char="-"/>
            </a:pPr>
            <a:r>
              <a:rPr lang="en"/>
              <a:t>Hugh Boyd </a:t>
            </a:r>
            <a:r>
              <a:rPr lang="en" b="1"/>
              <a:t>Bears </a:t>
            </a:r>
            <a:endParaRPr b="1"/>
          </a:p>
          <a:p>
            <a:pPr marL="457200" lvl="0" indent="-342900" algn="ctr" rtl="0">
              <a:spcBef>
                <a:spcPts val="0"/>
              </a:spcBef>
              <a:spcAft>
                <a:spcPts val="0"/>
              </a:spcAft>
              <a:buSzPts val="1800"/>
              <a:buChar char="-"/>
            </a:pPr>
            <a:r>
              <a:rPr lang="en"/>
              <a:t>Hugh Boyd </a:t>
            </a:r>
            <a:r>
              <a:rPr lang="en" b="1"/>
              <a:t>Honey Bees/</a:t>
            </a:r>
            <a:r>
              <a:rPr lang="en"/>
              <a:t>Boyd</a:t>
            </a:r>
            <a:r>
              <a:rPr lang="en" b="1"/>
              <a:t> Bees</a:t>
            </a:r>
            <a:endParaRPr b="1"/>
          </a:p>
          <a:p>
            <a:pPr marL="457200" lvl="0" indent="-342900" algn="ctr" rtl="0">
              <a:spcBef>
                <a:spcPts val="0"/>
              </a:spcBef>
              <a:spcAft>
                <a:spcPts val="0"/>
              </a:spcAft>
              <a:buSzPts val="1800"/>
              <a:buChar char="-"/>
            </a:pPr>
            <a:r>
              <a:rPr lang="en"/>
              <a:t>Hugh Boyd </a:t>
            </a:r>
            <a:r>
              <a:rPr lang="en" b="1"/>
              <a:t>Honey Badgers</a:t>
            </a:r>
            <a:r>
              <a:rPr lang="en"/>
              <a:t>/Boyd </a:t>
            </a:r>
            <a:r>
              <a:rPr lang="en" b="1"/>
              <a:t>Badgers</a:t>
            </a:r>
            <a:endParaRPr b="1"/>
          </a:p>
          <a:p>
            <a:pPr marL="0" lvl="0" indent="0" algn="ctr" rtl="0">
              <a:spcBef>
                <a:spcPts val="1200"/>
              </a:spcBef>
              <a:spcAft>
                <a:spcPts val="1200"/>
              </a:spcAft>
              <a:buNone/>
            </a:pPr>
            <a:r>
              <a:rPr lang="en"/>
              <a:t>*Honourable mention: Hugh Boyd </a:t>
            </a:r>
            <a:r>
              <a:rPr lang="en" b="1"/>
              <a:t>Herons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Results for Question 5</a:t>
            </a:r>
            <a:endParaRPr/>
          </a:p>
        </p:txBody>
      </p:sp>
      <p:sp>
        <p:nvSpPr>
          <p:cNvPr id="106" name="Google Shape;106;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Similar to question 4, respondents wrote their answers, so we can’t present results in chart form. However, t</a:t>
            </a:r>
            <a:r>
              <a:rPr lang="en" b="1" dirty="0"/>
              <a:t>he overwhelming majority of respondents wanted:</a:t>
            </a:r>
            <a:endParaRPr b="1" dirty="0"/>
          </a:p>
          <a:p>
            <a:pPr marL="0" lvl="0" indent="0" algn="l" rtl="0">
              <a:spcBef>
                <a:spcPts val="1200"/>
              </a:spcBef>
              <a:spcAft>
                <a:spcPts val="0"/>
              </a:spcAft>
              <a:buNone/>
            </a:pPr>
            <a:endParaRPr dirty="0"/>
          </a:p>
          <a:p>
            <a:pPr marL="457200" lvl="0" indent="-342900" algn="ctr" rtl="0">
              <a:spcBef>
                <a:spcPts val="1200"/>
              </a:spcBef>
              <a:spcAft>
                <a:spcPts val="0"/>
              </a:spcAft>
              <a:buSzPts val="1800"/>
              <a:buAutoNum type="arabicParenR"/>
            </a:pPr>
            <a:r>
              <a:rPr lang="en" b="1" dirty="0"/>
              <a:t>A NEW MASCOT</a:t>
            </a:r>
            <a:endParaRPr b="1" dirty="0"/>
          </a:p>
          <a:p>
            <a:pPr marL="0" lvl="0" indent="0" algn="ctr" rtl="0">
              <a:spcBef>
                <a:spcPts val="1200"/>
              </a:spcBef>
              <a:spcAft>
                <a:spcPts val="0"/>
              </a:spcAft>
              <a:buNone/>
            </a:pPr>
            <a:r>
              <a:rPr lang="en" dirty="0"/>
              <a:t>And</a:t>
            </a:r>
          </a:p>
          <a:p>
            <a:pPr marL="0" lvl="0" indent="0" algn="ctr" rtl="0">
              <a:spcBef>
                <a:spcPts val="1200"/>
              </a:spcBef>
              <a:spcAft>
                <a:spcPts val="0"/>
              </a:spcAft>
              <a:buNone/>
            </a:pPr>
            <a:r>
              <a:rPr lang="en" b="1" dirty="0"/>
              <a:t>2) A NEW LOGO</a:t>
            </a: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WANT A SAY? Join the Dev Club!</a:t>
            </a:r>
            <a:endParaRPr/>
          </a:p>
        </p:txBody>
      </p:sp>
      <p:sp>
        <p:nvSpPr>
          <p:cNvPr id="112" name="Google Shape;112;p20"/>
          <p:cNvSpPr txBox="1">
            <a:spLocks noGrp="1"/>
          </p:cNvSpPr>
          <p:nvPr>
            <p:ph type="body" idx="1"/>
          </p:nvPr>
        </p:nvSpPr>
        <p:spPr>
          <a:xfrm>
            <a:off x="311700" y="1266325"/>
            <a:ext cx="8520600" cy="36498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1018"/>
              <a:buNone/>
            </a:pPr>
            <a:r>
              <a:rPr lang="en" sz="1765" b="1"/>
              <a:t>The Dev Club is a club dedicated to student-led activism.</a:t>
            </a:r>
            <a:r>
              <a:rPr lang="en" sz="1765"/>
              <a:t> We want to make our school AND the city of Richmond a better place to learn, live, and play.</a:t>
            </a:r>
            <a:endParaRPr sz="1765"/>
          </a:p>
          <a:p>
            <a:pPr marL="0" lvl="0" indent="0" algn="l" rtl="0">
              <a:lnSpc>
                <a:spcPct val="95000"/>
              </a:lnSpc>
              <a:spcBef>
                <a:spcPts val="1200"/>
              </a:spcBef>
              <a:spcAft>
                <a:spcPts val="0"/>
              </a:spcAft>
              <a:buSzPts val="1018"/>
              <a:buNone/>
            </a:pPr>
            <a:endParaRPr sz="165"/>
          </a:p>
          <a:p>
            <a:pPr marL="0" lvl="0" indent="0" algn="l" rtl="0">
              <a:lnSpc>
                <a:spcPct val="95000"/>
              </a:lnSpc>
              <a:spcBef>
                <a:spcPts val="1200"/>
              </a:spcBef>
              <a:spcAft>
                <a:spcPts val="0"/>
              </a:spcAft>
              <a:buSzPts val="1018"/>
              <a:buNone/>
            </a:pPr>
            <a:r>
              <a:rPr lang="en" sz="1865" b="1"/>
              <a:t>All members of the Dev Club automatically become members of the School Moniker Committee (SMC).</a:t>
            </a:r>
            <a:r>
              <a:rPr lang="en" sz="1865"/>
              <a:t> The SMC is chaired by Mr. Smythe, with assistance from Ms. Minato and Ms. Leung. We currently have six student members but want at least twice as many (12) students on the committee! (We meet every Wed and Fri at lunch.) </a:t>
            </a:r>
            <a:r>
              <a:rPr lang="en" sz="1865" b="1"/>
              <a:t>Our main piece of activism next year will creating the new school moniker</a:t>
            </a:r>
            <a:r>
              <a:rPr lang="en" sz="1865"/>
              <a:t>, but we believe we can tackle other issues too so please join!</a:t>
            </a:r>
            <a:endParaRPr sz="1865"/>
          </a:p>
          <a:p>
            <a:pPr marL="0" lvl="0" indent="0" algn="l" rtl="0">
              <a:lnSpc>
                <a:spcPct val="95000"/>
              </a:lnSpc>
              <a:spcBef>
                <a:spcPts val="1200"/>
              </a:spcBef>
              <a:spcAft>
                <a:spcPts val="0"/>
              </a:spcAft>
              <a:buSzPts val="1018"/>
              <a:buNone/>
            </a:pPr>
            <a:endParaRPr sz="100"/>
          </a:p>
          <a:p>
            <a:pPr marL="0" lvl="0" indent="0" algn="l" rtl="0">
              <a:lnSpc>
                <a:spcPct val="95000"/>
              </a:lnSpc>
              <a:spcBef>
                <a:spcPts val="1200"/>
              </a:spcBef>
              <a:spcAft>
                <a:spcPts val="1200"/>
              </a:spcAft>
              <a:buSzPts val="1018"/>
              <a:buNone/>
            </a:pPr>
            <a:r>
              <a:rPr lang="en" sz="1765"/>
              <a:t>Follow us on Instagram (</a:t>
            </a:r>
            <a:r>
              <a:rPr lang="en" sz="1765" b="1"/>
              <a:t>@boyddevclub</a:t>
            </a:r>
            <a:r>
              <a:rPr lang="en" sz="1765"/>
              <a:t>) and/or</a:t>
            </a:r>
            <a:r>
              <a:rPr lang="en" sz="1765" b="1"/>
              <a:t> leave us your email </a:t>
            </a:r>
            <a:r>
              <a:rPr lang="en" sz="1765"/>
              <a:t>and we’ll contact you in September!</a:t>
            </a:r>
            <a:endParaRPr sz="1765"/>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Words>
  <Application>Microsoft Macintosh PowerPoint</Application>
  <PresentationFormat>On-screen Show (16:9)</PresentationFormat>
  <Paragraphs>31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Open Sans</vt:lpstr>
      <vt:lpstr>Arial</vt:lpstr>
      <vt:lpstr>PT Sans Narrow</vt:lpstr>
      <vt:lpstr>Tropic</vt:lpstr>
      <vt:lpstr>School Moniker Survey: Results</vt:lpstr>
      <vt:lpstr>The Results are in!!!!</vt:lpstr>
      <vt:lpstr>Results for Question 1</vt:lpstr>
      <vt:lpstr>Results for Question 2</vt:lpstr>
      <vt:lpstr>Results for Question 3</vt:lpstr>
      <vt:lpstr>Results for Question 4</vt:lpstr>
      <vt:lpstr>Results for Question 5</vt:lpstr>
      <vt:lpstr>WANT A SAY? Join the Dev Club!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Moniker Survey: Results</dc:title>
  <cp:lastModifiedBy>Jason Smythe</cp:lastModifiedBy>
  <cp:revision>1</cp:revision>
  <dcterms:modified xsi:type="dcterms:W3CDTF">2023-06-26T21:33:36Z</dcterms:modified>
</cp:coreProperties>
</file>